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59" r:id="rId4"/>
    <p:sldId id="260" r:id="rId5"/>
    <p:sldId id="268" r:id="rId6"/>
    <p:sldId id="266" r:id="rId7"/>
    <p:sldId id="267" r:id="rId8"/>
    <p:sldId id="287" r:id="rId9"/>
    <p:sldId id="288" r:id="rId10"/>
    <p:sldId id="289" r:id="rId11"/>
    <p:sldId id="290" r:id="rId12"/>
    <p:sldId id="291" r:id="rId13"/>
    <p:sldId id="292" r:id="rId14"/>
    <p:sldId id="281" r:id="rId15"/>
    <p:sldId id="284" r:id="rId16"/>
    <p:sldId id="278" r:id="rId17"/>
    <p:sldId id="279" r:id="rId18"/>
    <p:sldId id="280" r:id="rId19"/>
    <p:sldId id="285" r:id="rId20"/>
    <p:sldId id="275" r:id="rId21"/>
    <p:sldId id="276" r:id="rId22"/>
    <p:sldId id="277" r:id="rId23"/>
    <p:sldId id="283" r:id="rId24"/>
    <p:sldId id="286" r:id="rId25"/>
    <p:sldId id="264" r:id="rId26"/>
    <p:sldId id="265" r:id="rId27"/>
  </p:sldIdLst>
  <p:sldSz cx="14630400" cy="8229600"/>
  <p:notesSz cx="8229600" cy="14630400"/>
  <p:embeddedFontLst>
    <p:embeddedFont>
      <p:font typeface="Aharoni" panose="02010803020104030203" pitchFamily="2" charset="-79"/>
      <p:bold r:id="rId29"/>
    </p:embeddedFont>
    <p:embeddedFont>
      <p:font typeface="Cascadia Mono ExtraLight" panose="020B0609020000020004" pitchFamily="49" charset="0"/>
      <p:regular r:id="rId30"/>
      <p:italic r:id="rId31"/>
    </p:embeddedFont>
    <p:embeddedFont>
      <p:font typeface="Raleway" pitchFamily="2" charset="0"/>
      <p:regular r:id="rId32"/>
      <p:bold r:id="rId33"/>
      <p:italic r:id="rId34"/>
      <p:boldItalic r:id="rId35"/>
    </p:embeddedFont>
    <p:embeddedFont>
      <p:font typeface="Raleway Medium" pitchFamily="2" charset="0"/>
      <p:regular r:id="rId36"/>
      <p: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E40"/>
    <a:srgbClr val="FFE14D"/>
    <a:srgbClr val="27272B"/>
    <a:srgbClr val="D7D4CC"/>
    <a:srgbClr val="162C3E"/>
    <a:srgbClr val="EFCE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1D71C5-B2A8-5DF0-5368-17501971D55E}" v="409" dt="2025-05-15T07:16:30.911"/>
    <p1510:client id="{545365B5-C5C6-41C7-9E51-91F010EAA262}" v="11" dt="2025-05-15T06:55:44.049"/>
    <p1510:client id="{6F8B4FB7-7220-4946-A884-7DFCEBF09439}" v="336" dt="2025-05-15T06:02:57.685"/>
    <p1510:client id="{B49192B2-1E86-D3BB-9125-81F8F31AFAB1}" v="317" dt="2025-05-15T00:30:00.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521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en-IN" sz="1800">
                <a:effectLst/>
                <a:latin typeface="Aptos" panose="020B0004020202020204" pitchFamily="34" charset="0"/>
                <a:ea typeface="Aptos" panose="020B0004020202020204" pitchFamily="34" charset="0"/>
                <a:cs typeface="Times New Roman" panose="02020603050405020304" pitchFamily="18" charset="0"/>
              </a:rPr>
              <a:t>Finally, we also </a:t>
            </a:r>
            <a:r>
              <a:rPr lang="en-IN" sz="1800" err="1">
                <a:effectLst/>
                <a:latin typeface="Aptos" panose="020B0004020202020204" pitchFamily="34" charset="0"/>
                <a:ea typeface="Aptos" panose="020B0004020202020204" pitchFamily="34" charset="0"/>
                <a:cs typeface="Times New Roman" panose="02020603050405020304" pitchFamily="18" charset="0"/>
              </a:rPr>
              <a:t>modeled</a:t>
            </a:r>
            <a:r>
              <a:rPr lang="en-IN" sz="1800">
                <a:effectLst/>
                <a:latin typeface="Aptos" panose="020B0004020202020204" pitchFamily="34" charset="0"/>
                <a:ea typeface="Aptos" panose="020B0004020202020204" pitchFamily="34" charset="0"/>
                <a:cs typeface="Times New Roman" panose="02020603050405020304" pitchFamily="18" charset="0"/>
              </a:rPr>
              <a:t> subtypes. For Victims, we created separate tables for Minor, Major, and Fatal injuries, ensuring one victim appears in only one of these. For Forensics, since a report can involve multiple substances, we allowed overlapping subtypes by creating separate tables for each - Poison, Drug, and Alcohol</a:t>
            </a:r>
            <a:endParaRPr lang="en-IN"/>
          </a:p>
        </p:txBody>
      </p:sp>
    </p:spTree>
    <p:extLst>
      <p:ext uri="{BB962C8B-B14F-4D97-AF65-F5344CB8AC3E}">
        <p14:creationId xmlns:p14="http://schemas.microsoft.com/office/powerpoint/2010/main" val="778448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a:lnSpc>
                <a:spcPct val="107000"/>
              </a:lnSpc>
              <a:spcAft>
                <a:spcPts val="800"/>
              </a:spcAft>
              <a:buNone/>
            </a:pPr>
            <a:r>
              <a:rPr lang="en-IN" sz="1800" kern="100">
                <a:effectLst/>
                <a:latin typeface="Aptos" panose="020B0004020202020204" pitchFamily="34" charset="0"/>
                <a:ea typeface="Aptos" panose="020B0004020202020204" pitchFamily="34" charset="0"/>
                <a:cs typeface="Times New Roman" panose="02020603050405020304" pitchFamily="18" charset="0"/>
              </a:rPr>
              <a:t>Let’s take a look at Enhanced ER diagram, generated through reverse engineering in MySQL. It reflects the actual structure of the database - showing how our design decisions were translated into real tables.</a:t>
            </a:r>
          </a:p>
          <a:p>
            <a:pPr marL="0" marR="0">
              <a:lnSpc>
                <a:spcPct val="107000"/>
              </a:lnSpc>
              <a:spcAft>
                <a:spcPts val="800"/>
              </a:spcAft>
              <a:buNone/>
            </a:pPr>
            <a:r>
              <a:rPr lang="en-IN" sz="1800" kern="100">
                <a:effectLst/>
                <a:latin typeface="Aptos" panose="020B0004020202020204" pitchFamily="34" charset="0"/>
                <a:ea typeface="Aptos" panose="020B0004020202020204" pitchFamily="34" charset="0"/>
                <a:cs typeface="Times New Roman" panose="02020603050405020304" pitchFamily="18" charset="0"/>
              </a:rPr>
              <a:t>Compared to the earlier ER diagram, this version confirms that all foreign key constraints have been properly implemented</a:t>
            </a:r>
            <a:r>
              <a:rPr lang="en-IN" sz="1800" b="0" kern="100">
                <a:effectLst/>
                <a:latin typeface="Aptos" panose="020B0004020202020204" pitchFamily="34" charset="0"/>
                <a:ea typeface="Aptos" panose="020B0004020202020204" pitchFamily="34" charset="0"/>
                <a:cs typeface="Times New Roman" panose="02020603050405020304" pitchFamily="18" charset="0"/>
              </a:rPr>
              <a:t>. These ensure referential integrity.</a:t>
            </a:r>
          </a:p>
          <a:p>
            <a:pPr marL="0" marR="0">
              <a:lnSpc>
                <a:spcPct val="107000"/>
              </a:lnSpc>
              <a:spcAft>
                <a:spcPts val="800"/>
              </a:spcAft>
              <a:buNone/>
            </a:pP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IN" sz="1800" kern="100">
                <a:effectLst/>
                <a:latin typeface="Aptos" panose="020B0004020202020204" pitchFamily="34" charset="0"/>
                <a:ea typeface="Aptos" panose="020B0004020202020204" pitchFamily="34" charset="0"/>
                <a:cs typeface="Times New Roman" panose="02020603050405020304" pitchFamily="18" charset="0"/>
              </a:rPr>
              <a:t>What stands out here is how clearly the diagram visualizes the flow of relationships. For example, we can see the Crime table acting as a central hub, linking to suspects, victims, officers, and crime scenes.</a:t>
            </a:r>
            <a:br>
              <a:rPr lang="en-IN" sz="1800" kern="100">
                <a:effectLst/>
                <a:latin typeface="Aptos" panose="020B0004020202020204" pitchFamily="34" charset="0"/>
                <a:ea typeface="Aptos" panose="020B0004020202020204" pitchFamily="34" charset="0"/>
                <a:cs typeface="Times New Roman" panose="02020603050405020304" pitchFamily="18" charset="0"/>
              </a:rPr>
            </a:b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IN" sz="1800" kern="100">
                <a:effectLst/>
                <a:latin typeface="Aptos" panose="020B0004020202020204" pitchFamily="34" charset="0"/>
                <a:ea typeface="Aptos" panose="020B0004020202020204" pitchFamily="34" charset="0"/>
                <a:cs typeface="Times New Roman" panose="02020603050405020304" pitchFamily="18" charset="0"/>
              </a:rPr>
              <a:t>Subtype tables - like those for suspects - are now physically connected to their parent tables, </a:t>
            </a:r>
          </a:p>
          <a:p>
            <a:pPr marL="0" marR="0">
              <a:lnSpc>
                <a:spcPct val="107000"/>
              </a:lnSpc>
              <a:spcAft>
                <a:spcPts val="800"/>
              </a:spcAft>
              <a:buNone/>
            </a:pP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IN" sz="1800" kern="100">
                <a:effectLst/>
                <a:latin typeface="Aptos" panose="020B0004020202020204" pitchFamily="34" charset="0"/>
                <a:ea typeface="Aptos" panose="020B0004020202020204" pitchFamily="34" charset="0"/>
                <a:cs typeface="Times New Roman" panose="02020603050405020304" pitchFamily="18" charset="0"/>
              </a:rPr>
              <a:t>and junction tables like </a:t>
            </a:r>
            <a:r>
              <a:rPr lang="en-IN" sz="1800" kern="100" err="1">
                <a:effectLst/>
                <a:latin typeface="Aptos" panose="020B0004020202020204" pitchFamily="34" charset="0"/>
                <a:ea typeface="Aptos" panose="020B0004020202020204" pitchFamily="34" charset="0"/>
                <a:cs typeface="Times New Roman" panose="02020603050405020304" pitchFamily="18" charset="0"/>
              </a:rPr>
              <a:t>Crime_Suspect</a:t>
            </a:r>
            <a:r>
              <a:rPr lang="en-IN" sz="1800" kern="100">
                <a:effectLst/>
                <a:latin typeface="Aptos" panose="020B0004020202020204" pitchFamily="34" charset="0"/>
                <a:ea typeface="Aptos" panose="020B0004020202020204" pitchFamily="34" charset="0"/>
                <a:cs typeface="Times New Roman" panose="02020603050405020304" pitchFamily="18" charset="0"/>
              </a:rPr>
              <a:t> are visibly bridging many-to-many relationships.</a:t>
            </a:r>
          </a:p>
          <a:p>
            <a:r>
              <a:rPr lang="en-IN"/>
              <a:t>So overall, this diagram helps us double-check that our design is working as intended- fully normalised and aligned with our business rules.</a:t>
            </a:r>
          </a:p>
        </p:txBody>
      </p:sp>
    </p:spTree>
    <p:extLst>
      <p:ext uri="{BB962C8B-B14F-4D97-AF65-F5344CB8AC3E}">
        <p14:creationId xmlns:p14="http://schemas.microsoft.com/office/powerpoint/2010/main" val="675464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B02FD-18C1-E568-0671-EBDB31399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69E81-4E27-1EA9-1A53-42A30CEDA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74C22-BE6B-4EAF-F82D-8A51081DD5BE}"/>
              </a:ext>
            </a:extLst>
          </p:cNvPr>
          <p:cNvSpPr>
            <a:spLocks noGrp="1"/>
          </p:cNvSpPr>
          <p:nvPr>
            <p:ph type="body" idx="1"/>
          </p:nvPr>
        </p:nvSpPr>
        <p:spPr/>
        <p:txBody>
          <a:bodyPr/>
          <a:lstStyle/>
          <a:p>
            <a:pPr marL="0" marR="0">
              <a:lnSpc>
                <a:spcPct val="107000"/>
              </a:lnSpc>
              <a:spcAft>
                <a:spcPts val="800"/>
              </a:spcAft>
              <a:buNone/>
            </a:pPr>
            <a:r>
              <a:rPr lang="en-IN" sz="1800" kern="100">
                <a:effectLst/>
                <a:latin typeface="Aptos" panose="020B0004020202020204" pitchFamily="34" charset="0"/>
                <a:ea typeface="Aptos" panose="020B0004020202020204" pitchFamily="34" charset="0"/>
                <a:cs typeface="Times New Roman" panose="02020603050405020304" pitchFamily="18" charset="0"/>
              </a:rPr>
              <a:t>To demonstrate our SQL skills in a meaningful way, we decided to present our queries through a fictional investigation.</a:t>
            </a:r>
          </a:p>
          <a:p>
            <a:pPr marL="0" marR="0">
              <a:lnSpc>
                <a:spcPct val="107000"/>
              </a:lnSpc>
              <a:spcAft>
                <a:spcPts val="800"/>
              </a:spcAft>
              <a:buNone/>
            </a:pP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IN" sz="1800" kern="100">
                <a:effectLst/>
                <a:latin typeface="Aptos" panose="020B0004020202020204" pitchFamily="34" charset="0"/>
                <a:ea typeface="Aptos" panose="020B0004020202020204" pitchFamily="34" charset="0"/>
                <a:cs typeface="Times New Roman" panose="02020603050405020304" pitchFamily="18" charset="0"/>
              </a:rPr>
              <a:t>A young woman is discovered dead in a commercial warehouse on the edge of the city. She suffered severe injuries, and there are clear signs of a violent struggle. Investigators found blood traces and potential weapon residue nearby. However, there were no surveillance cameras and the place had been abandoned for months. Toxicology reports later revealed traces of drugs in her system.</a:t>
            </a:r>
          </a:p>
          <a:p>
            <a:pPr marL="0" marR="0">
              <a:lnSpc>
                <a:spcPct val="107000"/>
              </a:lnSpc>
              <a:spcAft>
                <a:spcPts val="800"/>
              </a:spcAft>
            </a:pPr>
            <a:endParaRPr lang="en-IN"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IN" sz="1800" kern="100">
                <a:effectLst/>
                <a:latin typeface="Aptos" panose="020B0004020202020204" pitchFamily="34" charset="0"/>
                <a:ea typeface="Aptos" panose="020B0004020202020204" pitchFamily="34" charset="0"/>
                <a:cs typeface="Times New Roman" panose="02020603050405020304" pitchFamily="18" charset="0"/>
              </a:rPr>
              <a:t>With this data in hand, our investigation began. The goals are to determine the crime type, identify suspects, and connect evidence from different sources to understand what happened.</a:t>
            </a:r>
          </a:p>
          <a:p>
            <a:endParaRPr lang="en-US"/>
          </a:p>
        </p:txBody>
      </p:sp>
      <p:sp>
        <p:nvSpPr>
          <p:cNvPr id="4" name="Slide Number Placeholder 3">
            <a:extLst>
              <a:ext uri="{FF2B5EF4-FFF2-40B4-BE49-F238E27FC236}">
                <a16:creationId xmlns:a16="http://schemas.microsoft.com/office/drawing/2014/main" id="{5A1B0CA2-E247-E495-383B-92972CDB10F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274305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1EFC3-7187-0FA8-05DE-88C34ADFD1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26FE6-26E6-7800-03C3-E4144F91FB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51C56-C58D-67C4-0753-CC1E3A2D779C}"/>
              </a:ext>
            </a:extLst>
          </p:cNvPr>
          <p:cNvSpPr>
            <a:spLocks noGrp="1"/>
          </p:cNvSpPr>
          <p:nvPr>
            <p:ph type="body" idx="1"/>
          </p:nvPr>
        </p:nvSpPr>
        <p:spPr/>
        <p:txBody>
          <a:bodyPr/>
          <a:lstStyle/>
          <a:p>
            <a:pPr marL="0" marR="0">
              <a:lnSpc>
                <a:spcPct val="107000"/>
              </a:lnSpc>
              <a:spcAft>
                <a:spcPts val="800"/>
              </a:spcAft>
              <a:buNone/>
            </a:pPr>
            <a:r>
              <a:rPr lang="en-IN" sz="1800" b="0" kern="100">
                <a:effectLst/>
                <a:latin typeface="Aptos" panose="020B0004020202020204" pitchFamily="34" charset="0"/>
                <a:ea typeface="Aptos" panose="020B0004020202020204" pitchFamily="34" charset="0"/>
                <a:cs typeface="Times New Roman" panose="02020603050405020304" pitchFamily="18" charset="0"/>
              </a:rPr>
              <a:t>Our first step was to check if similar crimes occurred in commercial zones. Using a JOIN between Crime and </a:t>
            </a:r>
            <a:r>
              <a:rPr lang="en-IN" sz="1800" b="0" kern="100" err="1">
                <a:effectLst/>
                <a:latin typeface="Aptos" panose="020B0004020202020204" pitchFamily="34" charset="0"/>
                <a:ea typeface="Aptos" panose="020B0004020202020204" pitchFamily="34" charset="0"/>
                <a:cs typeface="Times New Roman" panose="02020603050405020304" pitchFamily="18" charset="0"/>
              </a:rPr>
              <a:t>Crime_Scene</a:t>
            </a:r>
            <a:r>
              <a:rPr lang="en-IN" sz="1800" b="0" kern="100">
                <a:effectLst/>
                <a:latin typeface="Aptos" panose="020B0004020202020204" pitchFamily="34" charset="0"/>
                <a:ea typeface="Aptos" panose="020B0004020202020204" pitchFamily="34" charset="0"/>
                <a:cs typeface="Times New Roman" panose="02020603050405020304" pitchFamily="18" charset="0"/>
              </a:rPr>
              <a:t>, we filtered for crimes like homicide and kidnapping in commercial areas.</a:t>
            </a:r>
          </a:p>
          <a:p>
            <a:pPr marL="0" marR="0">
              <a:lnSpc>
                <a:spcPct val="107000"/>
              </a:lnSpc>
              <a:spcAft>
                <a:spcPts val="800"/>
              </a:spcAft>
            </a:pPr>
            <a:endParaRPr lang="en-IN" sz="1800" b="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IN" sz="1800" b="0" kern="100">
                <a:effectLst/>
                <a:latin typeface="Aptos" panose="020B0004020202020204" pitchFamily="34" charset="0"/>
                <a:ea typeface="Aptos" panose="020B0004020202020204" pitchFamily="34" charset="0"/>
                <a:cs typeface="Times New Roman" panose="02020603050405020304" pitchFamily="18" charset="0"/>
              </a:rPr>
              <a:t>We grouped by crime type and used a HAVING clause to show only those with multiple occurrences. The result: 2 homicides and 5 kidnappings - confirming that this type of location is prone to violent crimes</a:t>
            </a:r>
          </a:p>
          <a:p>
            <a:endParaRPr lang="en-US" b="0"/>
          </a:p>
        </p:txBody>
      </p:sp>
      <p:sp>
        <p:nvSpPr>
          <p:cNvPr id="4" name="Slide Number Placeholder 3">
            <a:extLst>
              <a:ext uri="{FF2B5EF4-FFF2-40B4-BE49-F238E27FC236}">
                <a16:creationId xmlns:a16="http://schemas.microsoft.com/office/drawing/2014/main" id="{E145297E-9A7D-1EF2-030E-BE8E2C8DABB6}"/>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942430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C7F87-C064-12B1-3A93-050A5DECE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12FB48-9E09-924A-8E69-02B52C822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E30BF3-C53B-CEE4-DB0A-C95D1D4C16C7}"/>
              </a:ext>
            </a:extLst>
          </p:cNvPr>
          <p:cNvSpPr>
            <a:spLocks noGrp="1"/>
          </p:cNvSpPr>
          <p:nvPr>
            <p:ph type="body" idx="1"/>
          </p:nvPr>
        </p:nvSpPr>
        <p:spPr/>
        <p:txBody>
          <a:bodyPr/>
          <a:lstStyle/>
          <a:p>
            <a:pPr marL="0" marR="0">
              <a:lnSpc>
                <a:spcPct val="107000"/>
              </a:lnSpc>
              <a:spcAft>
                <a:spcPts val="800"/>
              </a:spcAft>
              <a:buNone/>
            </a:pPr>
            <a:r>
              <a:rPr lang="en-IN" sz="1800" b="0" kern="100">
                <a:effectLst/>
                <a:latin typeface="Aptos" panose="020B0004020202020204" pitchFamily="34" charset="0"/>
                <a:ea typeface="Aptos" panose="020B0004020202020204" pitchFamily="34" charset="0"/>
                <a:cs typeface="Times New Roman" panose="02020603050405020304" pitchFamily="18" charset="0"/>
              </a:rPr>
              <a:t>Next, since drugs were found in the victim’s system, we wanted to see which officers handle drug-related cases.</a:t>
            </a:r>
          </a:p>
          <a:p>
            <a:pPr marL="0" marR="0">
              <a:lnSpc>
                <a:spcPct val="107000"/>
              </a:lnSpc>
              <a:spcAft>
                <a:spcPts val="800"/>
              </a:spcAft>
              <a:buNone/>
            </a:pPr>
            <a:endParaRPr lang="en-IN" sz="1800" b="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IN" sz="1800" b="0" kern="100">
                <a:effectLst/>
                <a:latin typeface="Aptos" panose="020B0004020202020204" pitchFamily="34" charset="0"/>
                <a:ea typeface="Aptos" panose="020B0004020202020204" pitchFamily="34" charset="0"/>
                <a:cs typeface="Times New Roman" panose="02020603050405020304" pitchFamily="18" charset="0"/>
              </a:rPr>
              <a:t>We joined Officer, Crime, and Forensics, filtered for drug involvement, and sorted the officers by specialization. Most are from </a:t>
            </a:r>
            <a:r>
              <a:rPr lang="en-IN" sz="1800" b="0" kern="100" err="1">
                <a:effectLst/>
                <a:latin typeface="Aptos" panose="020B0004020202020204" pitchFamily="34" charset="0"/>
                <a:ea typeface="Aptos" panose="020B0004020202020204" pitchFamily="34" charset="0"/>
                <a:cs typeface="Times New Roman" panose="02020603050405020304" pitchFamily="18" charset="0"/>
              </a:rPr>
              <a:t>Behavioral</a:t>
            </a:r>
            <a:r>
              <a:rPr lang="en-IN" sz="1800" b="0" kern="100">
                <a:effectLst/>
                <a:latin typeface="Aptos" panose="020B0004020202020204" pitchFamily="34" charset="0"/>
                <a:ea typeface="Aptos" panose="020B0004020202020204" pitchFamily="34" charset="0"/>
                <a:cs typeface="Times New Roman" panose="02020603050405020304" pitchFamily="18" charset="0"/>
              </a:rPr>
              <a:t> Analysis, showing a pattern in how such cases are assigned.</a:t>
            </a:r>
          </a:p>
          <a:p>
            <a:pPr marL="0" marR="0">
              <a:lnSpc>
                <a:spcPct val="107000"/>
              </a:lnSpc>
              <a:spcAft>
                <a:spcPts val="800"/>
              </a:spcAft>
            </a:pPr>
            <a:endParaRPr lang="en-IN" sz="1800" b="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IN" sz="1800" b="0" kern="100">
                <a:effectLst/>
                <a:latin typeface="Aptos" panose="020B0004020202020204" pitchFamily="34" charset="0"/>
                <a:ea typeface="Aptos" panose="020B0004020202020204" pitchFamily="34" charset="0"/>
                <a:cs typeface="Times New Roman" panose="02020603050405020304" pitchFamily="18" charset="0"/>
              </a:rPr>
              <a:t>This also gives us insight into which officers could be contacted or cross-referenced for potential leads.</a:t>
            </a:r>
          </a:p>
          <a:p>
            <a:pPr marL="0" marR="0">
              <a:lnSpc>
                <a:spcPct val="107000"/>
              </a:lnSpc>
              <a:spcAft>
                <a:spcPts val="800"/>
              </a:spcAft>
            </a:pPr>
            <a:endParaRPr lang="en-IN" sz="1800" b="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IN" sz="1800" b="0" kern="100">
                <a:effectLst/>
                <a:latin typeface="Aptos" panose="020B0004020202020204" pitchFamily="34" charset="0"/>
                <a:ea typeface="Aptos" panose="020B0004020202020204" pitchFamily="34" charset="0"/>
                <a:cs typeface="Times New Roman" panose="02020603050405020304" pitchFamily="18" charset="0"/>
              </a:rPr>
              <a:t>For further investigation I will pass it over to Prachi.</a:t>
            </a:r>
          </a:p>
          <a:p>
            <a:endParaRPr lang="en-US" b="0"/>
          </a:p>
        </p:txBody>
      </p:sp>
      <p:sp>
        <p:nvSpPr>
          <p:cNvPr id="4" name="Slide Number Placeholder 3">
            <a:extLst>
              <a:ext uri="{FF2B5EF4-FFF2-40B4-BE49-F238E27FC236}">
                <a16:creationId xmlns:a16="http://schemas.microsoft.com/office/drawing/2014/main" id="{D0228D07-3F44-3B7C-5DE8-4E256CF04C4A}"/>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188061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5C5F1-A15B-3AB4-5D40-E6EF37A25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88EF32-1D3C-F073-E6A8-FD584D6F4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AA6DD-CC17-69A6-AF1F-9BDA4127BD3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1A4C29-28F6-2C8C-C695-B2E3E23772DC}"/>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523788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AA6D9-B097-3C0D-4974-0129BB3F49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D132A9-52EE-1794-73E1-D2ADA7460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98E45B-2E12-AD29-2C31-D12CEF59FD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DBD312-D6DA-DEF7-CC09-D3751C29EB6B}"/>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352190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73C13-4FD4-E724-91BD-0E3E62798F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A0BBA9-A5B5-6AD5-D4D3-F37296E247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47EE47-6EE9-99C4-FE51-71EDE2F8AC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551B85-BA43-37B9-6C76-1423615AA569}"/>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371930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71437-9299-FF0D-19B1-0461E7BE1B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9100CE-D1C7-A9E3-8073-5C84EBE96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E5927A-63C4-4FC5-210B-869A47E163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B5D270-49EF-C4DD-04AC-9E98DFA3454D}"/>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862215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12C1D-41A8-0D77-8630-3E7341E30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14F35-7943-90FC-1CE4-0395860DB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1D0AE-E4AA-B19E-05C2-D0B840D11B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95F3FF-734B-E6B4-46AD-DD7B01C160F6}"/>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011568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D02B5-40D6-46DC-4A8E-53AF598C3E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7C50F-A531-25C2-8412-88F0AB2995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0D4278-6A74-9667-B1BB-6A186BC1419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157672-0B85-3A6F-5F7D-222879FDC64F}"/>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3509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a:effectLst/>
                <a:latin typeface="Aptos" panose="020B0004020202020204" pitchFamily="34" charset="0"/>
                <a:ea typeface="Aptos" panose="020B0004020202020204" pitchFamily="34" charset="0"/>
                <a:cs typeface="Times New Roman" panose="02020603050405020304" pitchFamily="18" charset="0"/>
              </a:rPr>
              <a:t>Now I’ll walk you through how we translated our ER diagram into the relational model, focusing on the different types of conversions we handled</a:t>
            </a:r>
          </a:p>
        </p:txBody>
      </p:sp>
    </p:spTree>
    <p:extLst>
      <p:ext uri="{BB962C8B-B14F-4D97-AF65-F5344CB8AC3E}">
        <p14:creationId xmlns:p14="http://schemas.microsoft.com/office/powerpoint/2010/main" val="4156749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a:effectLst/>
                <a:latin typeface="Aptos" panose="020B0004020202020204" pitchFamily="34" charset="0"/>
                <a:ea typeface="Aptos" panose="020B0004020202020204" pitchFamily="34" charset="0"/>
                <a:cs typeface="Times New Roman" panose="02020603050405020304" pitchFamily="18" charset="0"/>
              </a:rPr>
              <a:t>First, we converted each entity and relationship from the ER Diagram into a set of normalized relational tables. To meet 3NF requirements, we eliminated partial and transitive dependencies - this means every non-key attribute depends only on the primary key.</a:t>
            </a:r>
          </a:p>
        </p:txBody>
      </p:sp>
    </p:spTree>
    <p:extLst>
      <p:ext uri="{BB962C8B-B14F-4D97-AF65-F5344CB8AC3E}">
        <p14:creationId xmlns:p14="http://schemas.microsoft.com/office/powerpoint/2010/main" val="2637820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a:effectLst/>
                <a:latin typeface="Aptos" panose="020B0004020202020204" pitchFamily="34" charset="0"/>
                <a:ea typeface="Aptos" panose="020B0004020202020204" pitchFamily="34" charset="0"/>
                <a:cs typeface="Times New Roman" panose="02020603050405020304" pitchFamily="18" charset="0"/>
              </a:rPr>
              <a:t>Next, all the composite and multivalued attributes, like those in the Crime Scene, were carefully broken down to maintain 3NF compliance.</a:t>
            </a:r>
          </a:p>
        </p:txBody>
      </p:sp>
    </p:spTree>
    <p:extLst>
      <p:ext uri="{BB962C8B-B14F-4D97-AF65-F5344CB8AC3E}">
        <p14:creationId xmlns:p14="http://schemas.microsoft.com/office/powerpoint/2010/main" val="260056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00">
                <a:effectLst/>
                <a:latin typeface="Aptos" panose="020B0004020202020204" pitchFamily="34" charset="0"/>
                <a:ea typeface="Aptos" panose="020B0004020202020204" pitchFamily="34" charset="0"/>
                <a:cs typeface="Times New Roman" panose="02020603050405020304" pitchFamily="18" charset="0"/>
              </a:rPr>
              <a:t>Then, we </a:t>
            </a:r>
            <a:r>
              <a:rPr lang="en-IN" sz="1200" b="0" kern="100" err="1">
                <a:effectLst/>
                <a:latin typeface="Aptos" panose="020B0004020202020204" pitchFamily="34" charset="0"/>
                <a:ea typeface="Aptos" panose="020B0004020202020204" pitchFamily="34" charset="0"/>
                <a:cs typeface="Times New Roman" panose="02020603050405020304" pitchFamily="18" charset="0"/>
              </a:rPr>
              <a:t>modeled</a:t>
            </a:r>
            <a:r>
              <a:rPr lang="en-IN" sz="1200" b="0" kern="100">
                <a:effectLst/>
                <a:latin typeface="Aptos" panose="020B0004020202020204" pitchFamily="34" charset="0"/>
                <a:ea typeface="Aptos" panose="020B0004020202020204" pitchFamily="34" charset="0"/>
                <a:cs typeface="Times New Roman" panose="02020603050405020304" pitchFamily="18" charset="0"/>
              </a:rPr>
              <a:t> many-to-many relationships, such as between Crime and Suspect, using a junction table with a composite primary key of </a:t>
            </a:r>
            <a:r>
              <a:rPr lang="en-IN" sz="1200" b="0" kern="100" err="1">
                <a:effectLst/>
                <a:latin typeface="Aptos" panose="020B0004020202020204" pitchFamily="34" charset="0"/>
                <a:ea typeface="Aptos" panose="020B0004020202020204" pitchFamily="34" charset="0"/>
                <a:cs typeface="Times New Roman" panose="02020603050405020304" pitchFamily="18" charset="0"/>
              </a:rPr>
              <a:t>CrimeID</a:t>
            </a:r>
            <a:r>
              <a:rPr lang="en-IN" sz="1200" b="0" kern="100">
                <a:effectLst/>
                <a:latin typeface="Aptos" panose="020B0004020202020204" pitchFamily="34" charset="0"/>
                <a:ea typeface="Aptos" panose="020B0004020202020204" pitchFamily="34" charset="0"/>
                <a:cs typeface="Times New Roman" panose="02020603050405020304" pitchFamily="18" charset="0"/>
              </a:rPr>
              <a:t> and </a:t>
            </a:r>
            <a:r>
              <a:rPr lang="en-IN" sz="1200" b="0" kern="100" err="1">
                <a:effectLst/>
                <a:latin typeface="Aptos" panose="020B0004020202020204" pitchFamily="34" charset="0"/>
                <a:ea typeface="Aptos" panose="020B0004020202020204" pitchFamily="34" charset="0"/>
                <a:cs typeface="Times New Roman" panose="02020603050405020304" pitchFamily="18" charset="0"/>
              </a:rPr>
              <a:t>SuspectID</a:t>
            </a:r>
            <a:r>
              <a:rPr lang="en-IN" sz="1200" b="0" kern="100">
                <a:effectLst/>
                <a:latin typeface="Aptos" panose="020B0004020202020204" pitchFamily="34" charset="0"/>
                <a:ea typeface="Aptos" panose="020B0004020202020204" pitchFamily="34" charset="0"/>
                <a:cs typeface="Times New Roman" panose="02020603050405020304" pitchFamily="18" charset="0"/>
              </a:rPr>
              <a:t>.</a:t>
            </a:r>
          </a:p>
        </p:txBody>
      </p:sp>
    </p:spTree>
    <p:extLst>
      <p:ext uri="{BB962C8B-B14F-4D97-AF65-F5344CB8AC3E}">
        <p14:creationId xmlns:p14="http://schemas.microsoft.com/office/powerpoint/2010/main" val="1216204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00">
                <a:effectLst/>
                <a:latin typeface="Aptos" panose="020B0004020202020204" pitchFamily="34" charset="0"/>
                <a:ea typeface="Aptos" panose="020B0004020202020204" pitchFamily="34" charset="0"/>
                <a:cs typeface="Times New Roman" panose="02020603050405020304" pitchFamily="18" charset="0"/>
              </a:rPr>
              <a:t>After that, For unary relationships in the Officer table — where one officer reports to another — we added a </a:t>
            </a:r>
            <a:r>
              <a:rPr lang="en-IN" sz="1800" b="0" kern="100" err="1">
                <a:effectLst/>
                <a:latin typeface="Aptos" panose="020B0004020202020204" pitchFamily="34" charset="0"/>
                <a:ea typeface="Aptos" panose="020B0004020202020204" pitchFamily="34" charset="0"/>
                <a:cs typeface="Times New Roman" panose="02020603050405020304" pitchFamily="18" charset="0"/>
              </a:rPr>
              <a:t>SupervisorID</a:t>
            </a:r>
            <a:r>
              <a:rPr lang="en-IN" sz="1800" b="0" kern="100">
                <a:effectLst/>
                <a:latin typeface="Aptos" panose="020B0004020202020204" pitchFamily="34" charset="0"/>
                <a:ea typeface="Aptos" panose="020B0004020202020204" pitchFamily="34" charset="0"/>
                <a:cs typeface="Times New Roman" panose="02020603050405020304" pitchFamily="18" charset="0"/>
              </a:rPr>
              <a:t> that points back to the same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b="0" kern="10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595419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B1B1E"/>
          </a:solidFill>
          <a:ln/>
        </p:spPr>
      </p:sp>
      <p:sp>
        <p:nvSpPr>
          <p:cNvPr id="3" name="Shape 1"/>
          <p:cNvSpPr/>
          <p:nvPr/>
        </p:nvSpPr>
        <p:spPr>
          <a:xfrm>
            <a:off x="0" y="0"/>
            <a:ext cx="14630400" cy="8229600"/>
          </a:xfrm>
          <a:prstGeom prst="rect">
            <a:avLst/>
          </a:prstGeom>
          <a:solidFill>
            <a:srgbClr val="27272B"/>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BF5D51-78CE-3D6C-EFF2-6D1399E40C99}"/>
              </a:ext>
            </a:extLst>
          </p:cNvPr>
          <p:cNvSpPr>
            <a:spLocks/>
          </p:cNvSpPr>
          <p:nvPr/>
        </p:nvSpPr>
        <p:spPr>
          <a:xfrm>
            <a:off x="0" y="0"/>
            <a:ext cx="14630399" cy="8234374"/>
          </a:xfrm>
          <a:prstGeom prst="rect">
            <a:avLst/>
          </a:prstGeom>
          <a:solidFill>
            <a:srgbClr val="EFCE9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r">
              <a:lnSpc>
                <a:spcPts val="3100"/>
              </a:lnSpc>
              <a:buNone/>
            </a:pPr>
            <a:endParaRPr lang="en-US" sz="1800">
              <a:solidFill>
                <a:srgbClr val="172E40"/>
              </a:solidFill>
              <a:latin typeface="Raleway Medium" pitchFamily="34" charset="0"/>
              <a:ea typeface="Raleway Medium" pitchFamily="34" charset="-122"/>
              <a:cs typeface="Raleway Medium" pitchFamily="34" charset="-120"/>
            </a:endParaRPr>
          </a:p>
        </p:txBody>
      </p:sp>
      <p:pic>
        <p:nvPicPr>
          <p:cNvPr id="9" name="Picture 8" descr="A group of women in suits&#10;&#10;AI-generated content may be incorrect.">
            <a:extLst>
              <a:ext uri="{FF2B5EF4-FFF2-40B4-BE49-F238E27FC236}">
                <a16:creationId xmlns:a16="http://schemas.microsoft.com/office/drawing/2014/main" id="{9CACD861-A140-4C5E-B102-975A76885E4B}"/>
              </a:ext>
            </a:extLst>
          </p:cNvPr>
          <p:cNvPicPr>
            <a:picLocks noChangeAspect="1"/>
          </p:cNvPicPr>
          <p:nvPr/>
        </p:nvPicPr>
        <p:blipFill>
          <a:blip r:embed="rId3"/>
          <a:stretch>
            <a:fillRect/>
          </a:stretch>
        </p:blipFill>
        <p:spPr>
          <a:xfrm>
            <a:off x="4114798" y="1833574"/>
            <a:ext cx="6400800" cy="6400800"/>
          </a:xfrm>
          <a:prstGeom prst="rect">
            <a:avLst/>
          </a:prstGeom>
        </p:spPr>
      </p:pic>
      <p:sp>
        <p:nvSpPr>
          <p:cNvPr id="3" name="Text 0"/>
          <p:cNvSpPr/>
          <p:nvPr/>
        </p:nvSpPr>
        <p:spPr>
          <a:xfrm>
            <a:off x="3607235" y="756790"/>
            <a:ext cx="7415927" cy="1371600"/>
          </a:xfrm>
          <a:prstGeom prst="rect">
            <a:avLst/>
          </a:prstGeom>
          <a:noFill/>
          <a:ln/>
        </p:spPr>
        <p:txBody>
          <a:bodyPr wrap="square" lIns="0" tIns="0" rIns="0" bIns="0" rtlCol="0" anchor="t"/>
          <a:lstStyle/>
          <a:p>
            <a:pPr marL="0" indent="0" algn="ctr">
              <a:lnSpc>
                <a:spcPts val="5400"/>
              </a:lnSpc>
              <a:buNone/>
            </a:pPr>
            <a:r>
              <a:rPr lang="en-US" sz="4800" b="1">
                <a:solidFill>
                  <a:srgbClr val="172E40"/>
                </a:solidFill>
                <a:latin typeface="Aharoni" panose="02010803020104030203" pitchFamily="2" charset="-79"/>
                <a:ea typeface="Comfortaa Bold"/>
                <a:cs typeface="Aharoni" panose="02010803020104030203" pitchFamily="2" charset="-79"/>
              </a:rPr>
              <a:t>Solving Crime with Data</a:t>
            </a:r>
          </a:p>
          <a:p>
            <a:pPr marL="0" indent="0" algn="ctr">
              <a:lnSpc>
                <a:spcPts val="5400"/>
              </a:lnSpc>
              <a:buNone/>
            </a:pPr>
            <a:r>
              <a:rPr lang="en-US" sz="4800" b="1">
                <a:solidFill>
                  <a:srgbClr val="172E40"/>
                </a:solidFill>
                <a:latin typeface="Aharoni" panose="02010803020104030203" pitchFamily="2" charset="-79"/>
                <a:ea typeface="Comfortaa Bold"/>
                <a:cs typeface="Aharoni" panose="02010803020104030203" pitchFamily="2" charset="-79"/>
              </a:rPr>
              <a:t>A CDMB Investigation</a:t>
            </a:r>
            <a:endParaRPr lang="en-US" sz="4800">
              <a:solidFill>
                <a:srgbClr val="172E40"/>
              </a:solidFill>
              <a:latin typeface="Aharoni" panose="02010803020104030203" pitchFamily="2" charset="-79"/>
              <a:ea typeface="Comfortaa Bold"/>
              <a:cs typeface="Aharoni" panose="02010803020104030203" pitchFamily="2" charset="-79"/>
            </a:endParaRPr>
          </a:p>
        </p:txBody>
      </p:sp>
      <p:sp>
        <p:nvSpPr>
          <p:cNvPr id="4" name="Text 1"/>
          <p:cNvSpPr/>
          <p:nvPr/>
        </p:nvSpPr>
        <p:spPr>
          <a:xfrm>
            <a:off x="9250118" y="7084590"/>
            <a:ext cx="5018050" cy="745656"/>
          </a:xfrm>
          <a:prstGeom prst="rect">
            <a:avLst/>
          </a:prstGeom>
          <a:noFill/>
          <a:ln/>
        </p:spPr>
        <p:txBody>
          <a:bodyPr wrap="none" lIns="0" tIns="0" rIns="0" bIns="0" rtlCol="0" anchor="t"/>
          <a:lstStyle/>
          <a:p>
            <a:pPr marL="0" indent="0" algn="r">
              <a:lnSpc>
                <a:spcPts val="3100"/>
              </a:lnSpc>
              <a:buNone/>
            </a:pPr>
            <a:r>
              <a:rPr lang="en-US" sz="1900">
                <a:solidFill>
                  <a:srgbClr val="172E40"/>
                </a:solidFill>
                <a:latin typeface="Raleway Medium" pitchFamily="34" charset="0"/>
                <a:ea typeface="Raleway Medium" pitchFamily="34" charset="-122"/>
                <a:cs typeface="Raleway Medium" pitchFamily="34" charset="-120"/>
              </a:rPr>
              <a:t>A Project by </a:t>
            </a:r>
            <a:r>
              <a:rPr lang="en-US" sz="1900" b="1">
                <a:solidFill>
                  <a:srgbClr val="172E40"/>
                </a:solidFill>
                <a:latin typeface="Raleway Medium" pitchFamily="34" charset="0"/>
                <a:ea typeface="Raleway Medium" pitchFamily="34" charset="-122"/>
                <a:cs typeface="Raleway Medium" pitchFamily="34" charset="-120"/>
              </a:rPr>
              <a:t>Detectives</a:t>
            </a:r>
            <a:r>
              <a:rPr lang="en-US" sz="1900">
                <a:solidFill>
                  <a:srgbClr val="172E40"/>
                </a:solidFill>
                <a:latin typeface="Raleway Medium" pitchFamily="34" charset="0"/>
                <a:ea typeface="Raleway Medium" pitchFamily="34" charset="-122"/>
                <a:cs typeface="Raleway Medium" pitchFamily="34" charset="-120"/>
              </a:rPr>
              <a:t> </a:t>
            </a:r>
          </a:p>
          <a:p>
            <a:pPr marL="0" indent="0" algn="r">
              <a:lnSpc>
                <a:spcPts val="3100"/>
              </a:lnSpc>
              <a:buNone/>
            </a:pPr>
            <a:r>
              <a:rPr lang="en-US" sz="1900">
                <a:solidFill>
                  <a:srgbClr val="172E40"/>
                </a:solidFill>
                <a:latin typeface="Raleway Medium" pitchFamily="34" charset="0"/>
                <a:ea typeface="Raleway Medium" pitchFamily="34" charset="-122"/>
                <a:cs typeface="Raleway Medium" pitchFamily="34" charset="-120"/>
              </a:rPr>
              <a:t>Priya          Prachi          Vidhi</a:t>
            </a:r>
            <a:endParaRPr lang="en-US" sz="1900">
              <a:solidFill>
                <a:srgbClr val="172E40"/>
              </a:solidFill>
            </a:endParaRPr>
          </a:p>
        </p:txBody>
      </p:sp>
      <p:grpSp>
        <p:nvGrpSpPr>
          <p:cNvPr id="21" name="Group 20">
            <a:extLst>
              <a:ext uri="{FF2B5EF4-FFF2-40B4-BE49-F238E27FC236}">
                <a16:creationId xmlns:a16="http://schemas.microsoft.com/office/drawing/2014/main" id="{E324E42B-0961-A05E-0E5E-0E555398AFA5}"/>
              </a:ext>
            </a:extLst>
          </p:cNvPr>
          <p:cNvGrpSpPr/>
          <p:nvPr/>
        </p:nvGrpSpPr>
        <p:grpSpPr>
          <a:xfrm>
            <a:off x="170232" y="6525777"/>
            <a:ext cx="1556544" cy="1556544"/>
            <a:chOff x="365845" y="5146322"/>
            <a:chExt cx="1556544" cy="1556544"/>
          </a:xfrm>
        </p:grpSpPr>
        <p:sp>
          <p:nvSpPr>
            <p:cNvPr id="19" name="Oval 18">
              <a:extLst>
                <a:ext uri="{FF2B5EF4-FFF2-40B4-BE49-F238E27FC236}">
                  <a16:creationId xmlns:a16="http://schemas.microsoft.com/office/drawing/2014/main" id="{1FD1B254-7565-CC77-8433-F66B35D1485E}"/>
                </a:ext>
              </a:extLst>
            </p:cNvPr>
            <p:cNvSpPr/>
            <p:nvPr/>
          </p:nvSpPr>
          <p:spPr>
            <a:xfrm>
              <a:off x="396292" y="5190956"/>
              <a:ext cx="1467275" cy="1467275"/>
            </a:xfrm>
            <a:prstGeom prst="ellipse">
              <a:avLst/>
            </a:prstGeom>
            <a:solidFill>
              <a:srgbClr val="162C3E"/>
            </a:solidFill>
            <a:ln w="57150">
              <a:solidFill>
                <a:srgbClr val="162C3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descr="Shield with solid fill">
              <a:extLst>
                <a:ext uri="{FF2B5EF4-FFF2-40B4-BE49-F238E27FC236}">
                  <a16:creationId xmlns:a16="http://schemas.microsoft.com/office/drawing/2014/main" id="{072FD01E-6FB5-E597-AE73-B2A20757E8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5845" y="5146322"/>
              <a:ext cx="1556544" cy="1556544"/>
            </a:xfrm>
            <a:prstGeom prst="rect">
              <a:avLst/>
            </a:prstGeom>
          </p:spPr>
        </p:pic>
        <p:pic>
          <p:nvPicPr>
            <p:cNvPr id="16" name="Graphic 15" descr="Magnifying glass with solid fill">
              <a:extLst>
                <a:ext uri="{FF2B5EF4-FFF2-40B4-BE49-F238E27FC236}">
                  <a16:creationId xmlns:a16="http://schemas.microsoft.com/office/drawing/2014/main" id="{B395470C-5912-10D4-2733-9BAAE36604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9967" y="5400488"/>
              <a:ext cx="914400" cy="914400"/>
            </a:xfrm>
            <a:prstGeom prst="rect">
              <a:avLst/>
            </a:prstGeom>
          </p:spPr>
        </p:pic>
        <p:pic>
          <p:nvPicPr>
            <p:cNvPr id="14" name="Graphic 13" descr="Fingerprint outline">
              <a:extLst>
                <a:ext uri="{FF2B5EF4-FFF2-40B4-BE49-F238E27FC236}">
                  <a16:creationId xmlns:a16="http://schemas.microsoft.com/office/drawing/2014/main" id="{EF8F2F5F-0D91-F133-2DC2-B354C373F2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8057" y="5556603"/>
              <a:ext cx="423746" cy="423746"/>
            </a:xfrm>
            <a:prstGeom prst="rect">
              <a:avLst/>
            </a:prstGeom>
          </p:spPr>
        </p:pic>
        <p:sp>
          <p:nvSpPr>
            <p:cNvPr id="20" name="TextBox 19">
              <a:extLst>
                <a:ext uri="{FF2B5EF4-FFF2-40B4-BE49-F238E27FC236}">
                  <a16:creationId xmlns:a16="http://schemas.microsoft.com/office/drawing/2014/main" id="{09B017C7-96B1-D03B-93A0-B45AF10A13DE}"/>
                </a:ext>
              </a:extLst>
            </p:cNvPr>
            <p:cNvSpPr txBox="1"/>
            <p:nvPr/>
          </p:nvSpPr>
          <p:spPr>
            <a:xfrm>
              <a:off x="798509" y="6112826"/>
              <a:ext cx="691215" cy="307777"/>
            </a:xfrm>
            <a:prstGeom prst="rect">
              <a:avLst/>
            </a:prstGeom>
            <a:noFill/>
          </p:spPr>
          <p:txBody>
            <a:bodyPr wrap="none" rtlCol="0">
              <a:spAutoFit/>
            </a:bodyPr>
            <a:lstStyle/>
            <a:p>
              <a:r>
                <a:rPr lang="en-IN" sz="1400" b="1">
                  <a:solidFill>
                    <a:srgbClr val="172E40"/>
                  </a:solidFill>
                  <a:latin typeface="Aharoni" panose="02010803020104030203" pitchFamily="2" charset="-79"/>
                  <a:cs typeface="Aharoni" panose="02010803020104030203" pitchFamily="2" charset="-79"/>
                </a:rPr>
                <a:t>CDMB</a:t>
              </a:r>
            </a:p>
          </p:txBody>
        </p:sp>
      </p:grpSp>
      <p:pic>
        <p:nvPicPr>
          <p:cNvPr id="23" name="Graphic 22" descr="Detective female outline">
            <a:extLst>
              <a:ext uri="{FF2B5EF4-FFF2-40B4-BE49-F238E27FC236}">
                <a16:creationId xmlns:a16="http://schemas.microsoft.com/office/drawing/2014/main" id="{D955FD55-EC00-5659-E326-7E4E0EC70D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53017" y="7472810"/>
            <a:ext cx="457200" cy="457200"/>
          </a:xfrm>
          <a:prstGeom prst="rect">
            <a:avLst/>
          </a:prstGeom>
        </p:spPr>
      </p:pic>
      <p:pic>
        <p:nvPicPr>
          <p:cNvPr id="24" name="Graphic 23" descr="Detective female outline">
            <a:extLst>
              <a:ext uri="{FF2B5EF4-FFF2-40B4-BE49-F238E27FC236}">
                <a16:creationId xmlns:a16="http://schemas.microsoft.com/office/drawing/2014/main" id="{255A9963-5B8E-12B0-72C2-3F956EE86E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986724" y="7457418"/>
            <a:ext cx="457200" cy="457200"/>
          </a:xfrm>
          <a:prstGeom prst="rect">
            <a:avLst/>
          </a:prstGeom>
        </p:spPr>
      </p:pic>
      <p:pic>
        <p:nvPicPr>
          <p:cNvPr id="25" name="Graphic 24" descr="Detective female outline">
            <a:extLst>
              <a:ext uri="{FF2B5EF4-FFF2-40B4-BE49-F238E27FC236}">
                <a16:creationId xmlns:a16="http://schemas.microsoft.com/office/drawing/2014/main" id="{F869042E-E62F-3142-7AC2-8EB43C3AD1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47590" y="7454592"/>
            <a:ext cx="457200" cy="457200"/>
          </a:xfrm>
          <a:prstGeom prst="rect">
            <a:avLst/>
          </a:prstGeom>
        </p:spPr>
      </p:pic>
      <p:sp>
        <p:nvSpPr>
          <p:cNvPr id="29" name="TextBox 28">
            <a:extLst>
              <a:ext uri="{FF2B5EF4-FFF2-40B4-BE49-F238E27FC236}">
                <a16:creationId xmlns:a16="http://schemas.microsoft.com/office/drawing/2014/main" id="{70CAAD91-D068-68EB-9903-9845D114F32B}"/>
              </a:ext>
            </a:extLst>
          </p:cNvPr>
          <p:cNvSpPr txBox="1"/>
          <p:nvPr/>
        </p:nvSpPr>
        <p:spPr>
          <a:xfrm>
            <a:off x="1105757" y="7128366"/>
            <a:ext cx="2477407" cy="451470"/>
          </a:xfrm>
          <a:prstGeom prst="rect">
            <a:avLst/>
          </a:prstGeom>
          <a:noFill/>
        </p:spPr>
        <p:txBody>
          <a:bodyPr wrap="square">
            <a:spAutoFit/>
          </a:bodyPr>
          <a:lstStyle/>
          <a:p>
            <a:pPr marL="0" indent="0" algn="r">
              <a:lnSpc>
                <a:spcPts val="3100"/>
              </a:lnSpc>
              <a:buNone/>
            </a:pPr>
            <a:r>
              <a:rPr lang="en-US" sz="1400" i="1">
                <a:solidFill>
                  <a:srgbClr val="172E40"/>
                </a:solidFill>
                <a:latin typeface="Raleway Medium" pitchFamily="34" charset="0"/>
                <a:ea typeface="Raleway Medium" pitchFamily="34" charset="-122"/>
                <a:cs typeface="Raleway Medium" pitchFamily="34" charset="-120"/>
              </a:rPr>
              <a:t>An ISYS 864 initiative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B40DF-F281-4D82-652F-B25DF6FF504A}"/>
            </a:ext>
          </a:extLst>
        </p:cNvPr>
        <p:cNvGrpSpPr/>
        <p:nvPr/>
      </p:nvGrpSpPr>
      <p:grpSpPr>
        <a:xfrm>
          <a:off x="0" y="0"/>
          <a:ext cx="0" cy="0"/>
          <a:chOff x="0" y="0"/>
          <a:chExt cx="0" cy="0"/>
        </a:xfrm>
      </p:grpSpPr>
      <p:pic>
        <p:nvPicPr>
          <p:cNvPr id="7" name="Picture 6" descr="A close-up of a document&#10;&#10;AI-generated content may be incorrect.">
            <a:extLst>
              <a:ext uri="{FF2B5EF4-FFF2-40B4-BE49-F238E27FC236}">
                <a16:creationId xmlns:a16="http://schemas.microsoft.com/office/drawing/2014/main" id="{E3A21DEE-C8CA-75CD-112B-64825B793EB7}"/>
              </a:ext>
            </a:extLst>
          </p:cNvPr>
          <p:cNvPicPr>
            <a:picLocks noChangeAspect="1"/>
          </p:cNvPicPr>
          <p:nvPr/>
        </p:nvPicPr>
        <p:blipFill>
          <a:blip r:embed="rId3"/>
          <a:srcRect t="15504" b="61628"/>
          <a:stretch/>
        </p:blipFill>
        <p:spPr>
          <a:xfrm>
            <a:off x="2828260" y="2615608"/>
            <a:ext cx="8973879" cy="2998381"/>
          </a:xfrm>
          <a:prstGeom prst="rect">
            <a:avLst/>
          </a:prstGeom>
          <a:effectLst>
            <a:glow rad="101600">
              <a:schemeClr val="accent4">
                <a:satMod val="175000"/>
                <a:alpha val="40000"/>
              </a:schemeClr>
            </a:glow>
            <a:outerShdw blurRad="63500" sx="102000" sy="102000" algn="ctr" rotWithShape="0">
              <a:prstClr val="black">
                <a:alpha val="40000"/>
              </a:prstClr>
            </a:outerShdw>
          </a:effectLst>
        </p:spPr>
      </p:pic>
      <p:sp>
        <p:nvSpPr>
          <p:cNvPr id="3" name="Text 0">
            <a:extLst>
              <a:ext uri="{FF2B5EF4-FFF2-40B4-BE49-F238E27FC236}">
                <a16:creationId xmlns:a16="http://schemas.microsoft.com/office/drawing/2014/main" id="{1E9B4DF8-243D-F96B-3FFE-0C112B6FE1EA}"/>
              </a:ext>
            </a:extLst>
          </p:cNvPr>
          <p:cNvSpPr/>
          <p:nvPr/>
        </p:nvSpPr>
        <p:spPr>
          <a:xfrm>
            <a:off x="650647" y="195519"/>
            <a:ext cx="5527361" cy="1323462"/>
          </a:xfrm>
          <a:prstGeom prst="rect">
            <a:avLst/>
          </a:prstGeom>
          <a:noFill/>
          <a:ln/>
        </p:spPr>
        <p:txBody>
          <a:bodyPr wrap="square" lIns="0" tIns="0" rIns="0" bIns="0" rtlCol="0" anchor="t"/>
          <a:lstStyle/>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RELATIONAL </a:t>
            </a:r>
          </a:p>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MODEL</a:t>
            </a:r>
            <a:endParaRPr lang="en-US" sz="4150">
              <a:latin typeface="Aharoni" panose="02010803020104030203" pitchFamily="2" charset="-79"/>
              <a:cs typeface="Aharoni" panose="02010803020104030203" pitchFamily="2" charset="-79"/>
            </a:endParaRPr>
          </a:p>
        </p:txBody>
      </p:sp>
      <p:sp>
        <p:nvSpPr>
          <p:cNvPr id="8" name="Rectangle 7">
            <a:extLst>
              <a:ext uri="{FF2B5EF4-FFF2-40B4-BE49-F238E27FC236}">
                <a16:creationId xmlns:a16="http://schemas.microsoft.com/office/drawing/2014/main" id="{3A011B7D-FC4D-996F-EC83-EAE1EF030FB5}"/>
              </a:ext>
            </a:extLst>
          </p:cNvPr>
          <p:cNvSpPr/>
          <p:nvPr/>
        </p:nvSpPr>
        <p:spPr>
          <a:xfrm>
            <a:off x="3414327" y="2615608"/>
            <a:ext cx="2328530" cy="43593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8628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2662F-F66A-9595-A441-FA4CC9A86C4D}"/>
            </a:ext>
          </a:extLst>
        </p:cNvPr>
        <p:cNvGrpSpPr/>
        <p:nvPr/>
      </p:nvGrpSpPr>
      <p:grpSpPr>
        <a:xfrm>
          <a:off x="0" y="0"/>
          <a:ext cx="0" cy="0"/>
          <a:chOff x="0" y="0"/>
          <a:chExt cx="0" cy="0"/>
        </a:xfrm>
      </p:grpSpPr>
      <p:pic>
        <p:nvPicPr>
          <p:cNvPr id="7" name="Picture 6" descr="A close-up of a document&#10;&#10;AI-generated content may be incorrect.">
            <a:extLst>
              <a:ext uri="{FF2B5EF4-FFF2-40B4-BE49-F238E27FC236}">
                <a16:creationId xmlns:a16="http://schemas.microsoft.com/office/drawing/2014/main" id="{3537DF48-5D47-B032-5A68-A3DC7FEDF16D}"/>
              </a:ext>
            </a:extLst>
          </p:cNvPr>
          <p:cNvPicPr>
            <a:picLocks noChangeAspect="1"/>
          </p:cNvPicPr>
          <p:nvPr/>
        </p:nvPicPr>
        <p:blipFill>
          <a:blip r:embed="rId3"/>
          <a:srcRect b="83918"/>
          <a:stretch/>
        </p:blipFill>
        <p:spPr>
          <a:xfrm>
            <a:off x="6154978" y="2561116"/>
            <a:ext cx="7258559" cy="3107367"/>
          </a:xfrm>
          <a:prstGeom prst="rect">
            <a:avLst/>
          </a:prstGeom>
          <a:effectLst>
            <a:glow rad="101600">
              <a:schemeClr val="accent4">
                <a:satMod val="175000"/>
                <a:alpha val="40000"/>
              </a:schemeClr>
            </a:glow>
            <a:outerShdw blurRad="63500" sx="102000" sy="102000" algn="ctr" rotWithShape="0">
              <a:prstClr val="black">
                <a:alpha val="40000"/>
              </a:prstClr>
            </a:outerShdw>
          </a:effectLst>
        </p:spPr>
      </p:pic>
      <p:sp>
        <p:nvSpPr>
          <p:cNvPr id="3" name="Text 0">
            <a:extLst>
              <a:ext uri="{FF2B5EF4-FFF2-40B4-BE49-F238E27FC236}">
                <a16:creationId xmlns:a16="http://schemas.microsoft.com/office/drawing/2014/main" id="{BE31945A-E503-5F0C-8CDD-90B70362200F}"/>
              </a:ext>
            </a:extLst>
          </p:cNvPr>
          <p:cNvSpPr/>
          <p:nvPr/>
        </p:nvSpPr>
        <p:spPr>
          <a:xfrm>
            <a:off x="650647" y="195519"/>
            <a:ext cx="5527361" cy="1323462"/>
          </a:xfrm>
          <a:prstGeom prst="rect">
            <a:avLst/>
          </a:prstGeom>
          <a:noFill/>
          <a:ln/>
        </p:spPr>
        <p:txBody>
          <a:bodyPr wrap="square" lIns="0" tIns="0" rIns="0" bIns="0" rtlCol="0" anchor="t"/>
          <a:lstStyle/>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RELATIONAL </a:t>
            </a:r>
          </a:p>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MODEL</a:t>
            </a:r>
            <a:endParaRPr lang="en-US" sz="4150">
              <a:latin typeface="Aharoni" panose="02010803020104030203" pitchFamily="2" charset="-79"/>
              <a:cs typeface="Aharoni" panose="02010803020104030203" pitchFamily="2" charset="-79"/>
            </a:endParaRPr>
          </a:p>
        </p:txBody>
      </p:sp>
      <p:pic>
        <p:nvPicPr>
          <p:cNvPr id="8" name="Picture 7">
            <a:extLst>
              <a:ext uri="{FF2B5EF4-FFF2-40B4-BE49-F238E27FC236}">
                <a16:creationId xmlns:a16="http://schemas.microsoft.com/office/drawing/2014/main" id="{E0D556C2-4FF6-763E-C5DE-15F3266439C9}"/>
              </a:ext>
            </a:extLst>
          </p:cNvPr>
          <p:cNvPicPr>
            <a:picLocks noChangeAspect="1"/>
          </p:cNvPicPr>
          <p:nvPr/>
        </p:nvPicPr>
        <p:blipFill>
          <a:blip r:embed="rId4"/>
          <a:stretch>
            <a:fillRect/>
          </a:stretch>
        </p:blipFill>
        <p:spPr>
          <a:xfrm>
            <a:off x="1216863" y="2561115"/>
            <a:ext cx="2759572" cy="3107368"/>
          </a:xfrm>
          <a:prstGeom prst="rect">
            <a:avLst/>
          </a:prstGeom>
          <a:effectLst>
            <a:glow rad="101600">
              <a:schemeClr val="accent4">
                <a:satMod val="175000"/>
                <a:alpha val="40000"/>
              </a:schemeClr>
            </a:glow>
            <a:outerShdw blurRad="63500" sx="102000" sy="102000" algn="ctr" rotWithShape="0">
              <a:prstClr val="black">
                <a:alpha val="40000"/>
              </a:prstClr>
            </a:outerShdw>
          </a:effectLst>
        </p:spPr>
      </p:pic>
      <p:sp>
        <p:nvSpPr>
          <p:cNvPr id="9" name="Rectangle 8">
            <a:extLst>
              <a:ext uri="{FF2B5EF4-FFF2-40B4-BE49-F238E27FC236}">
                <a16:creationId xmlns:a16="http://schemas.microsoft.com/office/drawing/2014/main" id="{37F3AE04-6436-F044-57A5-2D74AFDCE71E}"/>
              </a:ext>
            </a:extLst>
          </p:cNvPr>
          <p:cNvSpPr/>
          <p:nvPr/>
        </p:nvSpPr>
        <p:spPr>
          <a:xfrm>
            <a:off x="6305108" y="2945219"/>
            <a:ext cx="4954772" cy="7655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91726CC8-7DD3-B998-90B4-8E64C4F9BFF6}"/>
              </a:ext>
            </a:extLst>
          </p:cNvPr>
          <p:cNvSpPr/>
          <p:nvPr/>
        </p:nvSpPr>
        <p:spPr>
          <a:xfrm>
            <a:off x="4369981" y="3710763"/>
            <a:ext cx="1435396" cy="903767"/>
          </a:xfrm>
          <a:prstGeom prst="rightArrow">
            <a:avLst/>
          </a:prstGeom>
          <a:solidFill>
            <a:srgbClr val="FFE1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F0B74D61-5D1A-DFAF-F05F-A348E5FA58C9}"/>
              </a:ext>
            </a:extLst>
          </p:cNvPr>
          <p:cNvSpPr/>
          <p:nvPr/>
        </p:nvSpPr>
        <p:spPr>
          <a:xfrm>
            <a:off x="2041451" y="2714846"/>
            <a:ext cx="1626782" cy="132346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4455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38150-8EC8-858C-5860-00C67BFDC8B3}"/>
            </a:ext>
          </a:extLst>
        </p:cNvPr>
        <p:cNvGrpSpPr/>
        <p:nvPr/>
      </p:nvGrpSpPr>
      <p:grpSpPr>
        <a:xfrm>
          <a:off x="0" y="0"/>
          <a:ext cx="0" cy="0"/>
          <a:chOff x="0" y="0"/>
          <a:chExt cx="0" cy="0"/>
        </a:xfrm>
      </p:grpSpPr>
      <p:pic>
        <p:nvPicPr>
          <p:cNvPr id="7" name="Picture 6" descr="A close-up of a document&#10;&#10;AI-generated content may be incorrect.">
            <a:extLst>
              <a:ext uri="{FF2B5EF4-FFF2-40B4-BE49-F238E27FC236}">
                <a16:creationId xmlns:a16="http://schemas.microsoft.com/office/drawing/2014/main" id="{95168F7F-40B4-C2E1-6D43-F561961318FE}"/>
              </a:ext>
            </a:extLst>
          </p:cNvPr>
          <p:cNvPicPr>
            <a:picLocks noChangeAspect="1"/>
          </p:cNvPicPr>
          <p:nvPr/>
        </p:nvPicPr>
        <p:blipFill>
          <a:blip r:embed="rId3"/>
          <a:srcRect t="69768" b="16149"/>
          <a:stretch/>
        </p:blipFill>
        <p:spPr>
          <a:xfrm>
            <a:off x="6178008" y="1751872"/>
            <a:ext cx="6910671" cy="2254103"/>
          </a:xfrm>
          <a:prstGeom prst="rect">
            <a:avLst/>
          </a:prstGeom>
          <a:effectLst>
            <a:glow rad="101600">
              <a:schemeClr val="accent4">
                <a:satMod val="175000"/>
                <a:alpha val="40000"/>
              </a:schemeClr>
            </a:glow>
          </a:effectLst>
        </p:spPr>
      </p:pic>
      <p:sp>
        <p:nvSpPr>
          <p:cNvPr id="3" name="Text 0">
            <a:extLst>
              <a:ext uri="{FF2B5EF4-FFF2-40B4-BE49-F238E27FC236}">
                <a16:creationId xmlns:a16="http://schemas.microsoft.com/office/drawing/2014/main" id="{CE6CB5DF-1D3A-A5AB-680C-17347B82F9D5}"/>
              </a:ext>
            </a:extLst>
          </p:cNvPr>
          <p:cNvSpPr/>
          <p:nvPr/>
        </p:nvSpPr>
        <p:spPr>
          <a:xfrm>
            <a:off x="650647" y="195519"/>
            <a:ext cx="5527361" cy="1323462"/>
          </a:xfrm>
          <a:prstGeom prst="rect">
            <a:avLst/>
          </a:prstGeom>
          <a:noFill/>
          <a:ln/>
        </p:spPr>
        <p:txBody>
          <a:bodyPr wrap="square" lIns="0" tIns="0" rIns="0" bIns="0" rtlCol="0" anchor="t"/>
          <a:lstStyle/>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RELATIONAL </a:t>
            </a:r>
          </a:p>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MODEL</a:t>
            </a:r>
            <a:endParaRPr lang="en-US" sz="4150">
              <a:latin typeface="Aharoni" panose="02010803020104030203" pitchFamily="2" charset="-79"/>
              <a:cs typeface="Aharoni" panose="02010803020104030203" pitchFamily="2" charset="-79"/>
            </a:endParaRPr>
          </a:p>
        </p:txBody>
      </p:sp>
      <p:pic>
        <p:nvPicPr>
          <p:cNvPr id="2" name="Picture 1" descr="A close-up of a document&#10;&#10;AI-generated content may be incorrect.">
            <a:extLst>
              <a:ext uri="{FF2B5EF4-FFF2-40B4-BE49-F238E27FC236}">
                <a16:creationId xmlns:a16="http://schemas.microsoft.com/office/drawing/2014/main" id="{0738240F-063B-689E-2DD0-AD6CD1DA9401}"/>
              </a:ext>
            </a:extLst>
          </p:cNvPr>
          <p:cNvPicPr>
            <a:picLocks noChangeAspect="1"/>
          </p:cNvPicPr>
          <p:nvPr/>
        </p:nvPicPr>
        <p:blipFill>
          <a:blip r:embed="rId3"/>
          <a:srcRect t="38760" b="46511"/>
          <a:stretch/>
        </p:blipFill>
        <p:spPr>
          <a:xfrm>
            <a:off x="6178009" y="4804393"/>
            <a:ext cx="6910670" cy="2254103"/>
          </a:xfrm>
          <a:prstGeom prst="rect">
            <a:avLst/>
          </a:prstGeom>
          <a:effectLst>
            <a:glow rad="101600">
              <a:schemeClr val="accent4">
                <a:satMod val="175000"/>
                <a:alpha val="40000"/>
              </a:schemeClr>
            </a:glow>
          </a:effectLst>
        </p:spPr>
      </p:pic>
      <p:pic>
        <p:nvPicPr>
          <p:cNvPr id="5" name="Picture 4">
            <a:extLst>
              <a:ext uri="{FF2B5EF4-FFF2-40B4-BE49-F238E27FC236}">
                <a16:creationId xmlns:a16="http://schemas.microsoft.com/office/drawing/2014/main" id="{80E9F995-4FB9-E432-866F-6272EBBDD4ED}"/>
              </a:ext>
            </a:extLst>
          </p:cNvPr>
          <p:cNvPicPr>
            <a:picLocks noChangeAspect="1"/>
          </p:cNvPicPr>
          <p:nvPr/>
        </p:nvPicPr>
        <p:blipFill>
          <a:blip r:embed="rId4"/>
          <a:stretch>
            <a:fillRect/>
          </a:stretch>
        </p:blipFill>
        <p:spPr>
          <a:xfrm>
            <a:off x="841162" y="2073347"/>
            <a:ext cx="3261643" cy="1653683"/>
          </a:xfrm>
          <a:prstGeom prst="rect">
            <a:avLst/>
          </a:prstGeom>
          <a:effectLst>
            <a:glow rad="101600">
              <a:schemeClr val="accent4">
                <a:satMod val="175000"/>
                <a:alpha val="40000"/>
              </a:schemeClr>
            </a:glow>
          </a:effectLst>
        </p:spPr>
      </p:pic>
      <p:pic>
        <p:nvPicPr>
          <p:cNvPr id="8" name="Picture 7">
            <a:extLst>
              <a:ext uri="{FF2B5EF4-FFF2-40B4-BE49-F238E27FC236}">
                <a16:creationId xmlns:a16="http://schemas.microsoft.com/office/drawing/2014/main" id="{16B06ED3-82E9-16E6-948B-50CEF1544EA5}"/>
              </a:ext>
            </a:extLst>
          </p:cNvPr>
          <p:cNvPicPr>
            <a:picLocks noChangeAspect="1"/>
          </p:cNvPicPr>
          <p:nvPr/>
        </p:nvPicPr>
        <p:blipFill>
          <a:blip r:embed="rId5"/>
          <a:srcRect/>
          <a:stretch/>
        </p:blipFill>
        <p:spPr>
          <a:xfrm>
            <a:off x="1031679" y="4502570"/>
            <a:ext cx="2880610" cy="2857748"/>
          </a:xfrm>
          <a:prstGeom prst="rect">
            <a:avLst/>
          </a:prstGeom>
          <a:effectLst>
            <a:glow rad="101600">
              <a:schemeClr val="accent4">
                <a:satMod val="175000"/>
                <a:alpha val="40000"/>
              </a:schemeClr>
            </a:glow>
          </a:effectLst>
        </p:spPr>
      </p:pic>
      <p:sp>
        <p:nvSpPr>
          <p:cNvPr id="9" name="Arrow: Right 8">
            <a:extLst>
              <a:ext uri="{FF2B5EF4-FFF2-40B4-BE49-F238E27FC236}">
                <a16:creationId xmlns:a16="http://schemas.microsoft.com/office/drawing/2014/main" id="{A0C8FD16-1E2D-8B18-E627-6529B67385A1}"/>
              </a:ext>
            </a:extLst>
          </p:cNvPr>
          <p:cNvSpPr/>
          <p:nvPr/>
        </p:nvSpPr>
        <p:spPr>
          <a:xfrm>
            <a:off x="4369981" y="2427039"/>
            <a:ext cx="1435396" cy="903767"/>
          </a:xfrm>
          <a:prstGeom prst="rightArrow">
            <a:avLst/>
          </a:prstGeom>
          <a:solidFill>
            <a:srgbClr val="FFE1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A329388A-95C4-F63D-2AFC-F9148EEA1BBE}"/>
              </a:ext>
            </a:extLst>
          </p:cNvPr>
          <p:cNvSpPr/>
          <p:nvPr/>
        </p:nvSpPr>
        <p:spPr>
          <a:xfrm>
            <a:off x="4369981" y="5479560"/>
            <a:ext cx="1435396" cy="903767"/>
          </a:xfrm>
          <a:prstGeom prst="rightArrow">
            <a:avLst/>
          </a:prstGeom>
          <a:solidFill>
            <a:srgbClr val="FFE1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83775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4DDBD-0319-B2CD-57FE-939F434897C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8F4E66F-EECB-16A2-D08E-122EE7D4679B}"/>
              </a:ext>
            </a:extLst>
          </p:cNvPr>
          <p:cNvSpPr/>
          <p:nvPr/>
        </p:nvSpPr>
        <p:spPr>
          <a:xfrm>
            <a:off x="382786" y="3246770"/>
            <a:ext cx="2650346" cy="1736057"/>
          </a:xfrm>
          <a:prstGeom prst="rect">
            <a:avLst/>
          </a:prstGeom>
          <a:noFill/>
          <a:ln/>
        </p:spPr>
        <p:txBody>
          <a:bodyPr wrap="square" lIns="0" tIns="0" rIns="0" bIns="0" rtlCol="0" anchor="t"/>
          <a:lstStyle/>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EER DIAGRAM</a:t>
            </a:r>
            <a:endParaRPr lang="en-US" sz="4150">
              <a:latin typeface="Aharoni" panose="02010803020104030203" pitchFamily="2" charset="-79"/>
              <a:cs typeface="Aharoni" panose="02010803020104030203" pitchFamily="2" charset="-79"/>
            </a:endParaRPr>
          </a:p>
        </p:txBody>
      </p:sp>
      <p:pic>
        <p:nvPicPr>
          <p:cNvPr id="4" name="Picture 3" descr="A computer screen shot of a computer flowchart&#10;&#10;AI-generated content may be incorrect.">
            <a:extLst>
              <a:ext uri="{FF2B5EF4-FFF2-40B4-BE49-F238E27FC236}">
                <a16:creationId xmlns:a16="http://schemas.microsoft.com/office/drawing/2014/main" id="{A86764C3-DC70-524C-05A2-A13F6428F3A2}"/>
              </a:ext>
            </a:extLst>
          </p:cNvPr>
          <p:cNvPicPr>
            <a:picLocks noChangeAspect="1"/>
          </p:cNvPicPr>
          <p:nvPr/>
        </p:nvPicPr>
        <p:blipFill>
          <a:blip r:embed="rId3"/>
          <a:stretch>
            <a:fillRect/>
          </a:stretch>
        </p:blipFill>
        <p:spPr>
          <a:xfrm>
            <a:off x="3200399" y="71378"/>
            <a:ext cx="10018594" cy="8086843"/>
          </a:xfrm>
          <a:prstGeom prst="rect">
            <a:avLst/>
          </a:prstGeom>
        </p:spPr>
      </p:pic>
      <p:pic>
        <p:nvPicPr>
          <p:cNvPr id="18" name="Picture 17">
            <a:extLst>
              <a:ext uri="{FF2B5EF4-FFF2-40B4-BE49-F238E27FC236}">
                <a16:creationId xmlns:a16="http://schemas.microsoft.com/office/drawing/2014/main" id="{D7869233-6AC6-1FC6-605B-3C81EA4E67A4}"/>
              </a:ext>
            </a:extLst>
          </p:cNvPr>
          <p:cNvPicPr>
            <a:picLocks noChangeAspect="1"/>
          </p:cNvPicPr>
          <p:nvPr/>
        </p:nvPicPr>
        <p:blipFill>
          <a:blip r:embed="rId4"/>
          <a:stretch>
            <a:fillRect/>
          </a:stretch>
        </p:blipFill>
        <p:spPr>
          <a:xfrm>
            <a:off x="5454827" y="1497101"/>
            <a:ext cx="5509737" cy="5235394"/>
          </a:xfrm>
          <a:prstGeom prst="rect">
            <a:avLst/>
          </a:prstGeom>
        </p:spPr>
      </p:pic>
      <p:pic>
        <p:nvPicPr>
          <p:cNvPr id="20" name="Picture 19">
            <a:extLst>
              <a:ext uri="{FF2B5EF4-FFF2-40B4-BE49-F238E27FC236}">
                <a16:creationId xmlns:a16="http://schemas.microsoft.com/office/drawing/2014/main" id="{EC969C1A-D48F-D0B9-4DF8-62CF2FD4B4C9}"/>
              </a:ext>
            </a:extLst>
          </p:cNvPr>
          <p:cNvPicPr>
            <a:picLocks noChangeAspect="1"/>
          </p:cNvPicPr>
          <p:nvPr/>
        </p:nvPicPr>
        <p:blipFill>
          <a:blip r:embed="rId5"/>
          <a:stretch>
            <a:fillRect/>
          </a:stretch>
        </p:blipFill>
        <p:spPr>
          <a:xfrm>
            <a:off x="6253304" y="2617944"/>
            <a:ext cx="3912782" cy="2993708"/>
          </a:xfrm>
          <a:prstGeom prst="rect">
            <a:avLst/>
          </a:prstGeom>
        </p:spPr>
      </p:pic>
      <p:pic>
        <p:nvPicPr>
          <p:cNvPr id="22" name="Picture 21">
            <a:extLst>
              <a:ext uri="{FF2B5EF4-FFF2-40B4-BE49-F238E27FC236}">
                <a16:creationId xmlns:a16="http://schemas.microsoft.com/office/drawing/2014/main" id="{2C452A7B-70FD-92CA-ADF0-C24E7A207FCA}"/>
              </a:ext>
            </a:extLst>
          </p:cNvPr>
          <p:cNvPicPr>
            <a:picLocks noChangeAspect="1"/>
          </p:cNvPicPr>
          <p:nvPr/>
        </p:nvPicPr>
        <p:blipFill>
          <a:blip r:embed="rId6"/>
          <a:stretch>
            <a:fillRect/>
          </a:stretch>
        </p:blipFill>
        <p:spPr>
          <a:xfrm>
            <a:off x="6014945" y="1237998"/>
            <a:ext cx="4389500" cy="5753599"/>
          </a:xfrm>
          <a:prstGeom prst="rect">
            <a:avLst/>
          </a:prstGeom>
        </p:spPr>
      </p:pic>
    </p:spTree>
    <p:extLst>
      <p:ext uri="{BB962C8B-B14F-4D97-AF65-F5344CB8AC3E}">
        <p14:creationId xmlns:p14="http://schemas.microsoft.com/office/powerpoint/2010/main" val="1338260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10" presetClass="exit" presetSubtype="0" fill="hold" nodeType="with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par>
                                <p:cTn id="18" presetID="10" presetClass="exit" presetSubtype="0" fill="hold" nodeType="withEffect">
                                  <p:stCondLst>
                                    <p:cond delay="0"/>
                                  </p:stCondLst>
                                  <p:childTnLst>
                                    <p:animEffect transition="out" filter="fad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10" presetClass="exit" presetSubtype="0" fill="hold" nodeType="withEffect">
                                  <p:stCondLst>
                                    <p:cond delay="0"/>
                                  </p:stCondLst>
                                  <p:childTnLst>
                                    <p:animEffect transition="out" filter="fade">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17159-8871-437E-7F1E-9E8A19F8839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81F7219-CAD3-EC4B-1749-CA2C6733C962}"/>
              </a:ext>
            </a:extLst>
          </p:cNvPr>
          <p:cNvSpPr/>
          <p:nvPr/>
        </p:nvSpPr>
        <p:spPr>
          <a:xfrm>
            <a:off x="1711530" y="1125498"/>
            <a:ext cx="9943028" cy="685800"/>
          </a:xfrm>
          <a:prstGeom prst="rect">
            <a:avLst/>
          </a:prstGeom>
          <a:noFill/>
          <a:ln/>
        </p:spPr>
        <p:txBody>
          <a:bodyPr wrap="none" lIns="0" tIns="0" rIns="0" bIns="0" rtlCol="0" anchor="t"/>
          <a:lstStyle/>
          <a:p>
            <a:pPr marL="0" indent="0" algn="l">
              <a:lnSpc>
                <a:spcPts val="5400"/>
              </a:lnSpc>
              <a:buNone/>
            </a:pPr>
            <a:r>
              <a:rPr lang="en-US" sz="4300" b="1">
                <a:solidFill>
                  <a:srgbClr val="FFE14D"/>
                </a:solidFill>
                <a:latin typeface="Aharoni" panose="02010803020104030203" pitchFamily="2" charset="-79"/>
                <a:ea typeface="Comfortaa Bold" pitchFamily="34" charset="-122"/>
                <a:cs typeface="Aharoni" panose="02010803020104030203" pitchFamily="2" charset="-79"/>
              </a:rPr>
              <a:t>INVESTIGATION SCENARIO</a:t>
            </a:r>
            <a:endParaRPr lang="en-US" sz="4300">
              <a:latin typeface="Aharoni" panose="02010803020104030203" pitchFamily="2" charset="-79"/>
              <a:cs typeface="Aharoni" panose="02010803020104030203" pitchFamily="2" charset="-79"/>
            </a:endParaRPr>
          </a:p>
        </p:txBody>
      </p:sp>
      <p:sp>
        <p:nvSpPr>
          <p:cNvPr id="4" name="Text 2">
            <a:extLst>
              <a:ext uri="{FF2B5EF4-FFF2-40B4-BE49-F238E27FC236}">
                <a16:creationId xmlns:a16="http://schemas.microsoft.com/office/drawing/2014/main" id="{DBA666A5-7B47-33C1-957D-55222E9A50E8}"/>
              </a:ext>
            </a:extLst>
          </p:cNvPr>
          <p:cNvSpPr/>
          <p:nvPr/>
        </p:nvSpPr>
        <p:spPr>
          <a:xfrm>
            <a:off x="864036" y="2228016"/>
            <a:ext cx="10933953" cy="4876086"/>
          </a:xfrm>
          <a:prstGeom prst="rect">
            <a:avLst/>
          </a:prstGeom>
          <a:noFill/>
          <a:ln/>
        </p:spPr>
        <p:txBody>
          <a:bodyPr wrap="square" lIns="0" tIns="0" rIns="0" bIns="0" rtlCol="0" anchor="t"/>
          <a:lstStyle/>
          <a:p>
            <a:pPr marL="342900" indent="-342900">
              <a:lnSpc>
                <a:spcPts val="3100"/>
              </a:lnSpc>
              <a:buFont typeface="Arial" panose="020B0604020202020204" pitchFamily="34" charset="0"/>
              <a:buChar char="•"/>
            </a:pPr>
            <a:r>
              <a:rPr lang="en-US" sz="1900">
                <a:solidFill>
                  <a:schemeClr val="bg1"/>
                </a:solidFill>
                <a:latin typeface="Raleway Medium" pitchFamily="2" charset="0"/>
              </a:rPr>
              <a:t>A young woman is found dead in a commercial warehouse on the outskirts of the city. </a:t>
            </a:r>
          </a:p>
          <a:p>
            <a:pPr marL="342900" indent="-342900">
              <a:lnSpc>
                <a:spcPts val="3100"/>
              </a:lnSpc>
              <a:buFont typeface="Arial" panose="020B0604020202020204" pitchFamily="34" charset="0"/>
              <a:buChar char="•"/>
            </a:pPr>
            <a:r>
              <a:rPr lang="en-US" sz="1900">
                <a:solidFill>
                  <a:schemeClr val="bg1"/>
                </a:solidFill>
                <a:latin typeface="Raleway Medium" pitchFamily="2" charset="0"/>
              </a:rPr>
              <a:t>The victim appears to have suffered major physical injuries and there are signs of a violent struggle. </a:t>
            </a:r>
          </a:p>
          <a:p>
            <a:pPr marL="342900" indent="-342900">
              <a:lnSpc>
                <a:spcPts val="3100"/>
              </a:lnSpc>
              <a:buFont typeface="Arial" panose="020B0604020202020204" pitchFamily="34" charset="0"/>
              <a:buChar char="•"/>
            </a:pPr>
            <a:r>
              <a:rPr lang="en-US" sz="1900">
                <a:solidFill>
                  <a:schemeClr val="bg1"/>
                </a:solidFill>
                <a:latin typeface="Raleway Medium" pitchFamily="2" charset="0"/>
              </a:rPr>
              <a:t>Nearby, investigators collect blood samples and potential weapon residues. </a:t>
            </a:r>
          </a:p>
          <a:p>
            <a:pPr marL="342900" indent="-342900">
              <a:lnSpc>
                <a:spcPts val="3100"/>
              </a:lnSpc>
              <a:buFont typeface="Arial" panose="020B0604020202020204" pitchFamily="34" charset="0"/>
              <a:buChar char="•"/>
            </a:pPr>
            <a:r>
              <a:rPr lang="en-US" sz="1900">
                <a:solidFill>
                  <a:schemeClr val="bg1"/>
                </a:solidFill>
                <a:latin typeface="Raleway Medium" pitchFamily="2" charset="0"/>
              </a:rPr>
              <a:t>There are no surveillance cameras on-site, and the property is said to be unoccupied for months. Forensics later reveals possible drug traces in her system.</a:t>
            </a:r>
          </a:p>
          <a:p>
            <a:pPr>
              <a:lnSpc>
                <a:spcPts val="3100"/>
              </a:lnSpc>
            </a:pPr>
            <a:endParaRPr lang="en-US" sz="1900">
              <a:solidFill>
                <a:schemeClr val="bg1"/>
              </a:solidFill>
              <a:latin typeface="Raleway Medium" pitchFamily="2" charset="0"/>
            </a:endParaRPr>
          </a:p>
          <a:p>
            <a:pPr>
              <a:lnSpc>
                <a:spcPts val="3100"/>
              </a:lnSpc>
            </a:pPr>
            <a:r>
              <a:rPr lang="en-US" sz="3600" b="1">
                <a:solidFill>
                  <a:srgbClr val="FFE14D"/>
                </a:solidFill>
                <a:latin typeface="Aharoni" panose="02010803020104030203" pitchFamily="2" charset="-79"/>
                <a:ea typeface="Comfortaa Bold" pitchFamily="34" charset="-122"/>
                <a:cs typeface="Aharoni" panose="02010803020104030203" pitchFamily="2" charset="-79"/>
              </a:rPr>
              <a:t>Goal</a:t>
            </a:r>
            <a:r>
              <a:rPr lang="en-US" sz="2000" b="1">
                <a:solidFill>
                  <a:srgbClr val="FFE14D"/>
                </a:solidFill>
                <a:latin typeface="Raleway Medium" pitchFamily="2" charset="0"/>
              </a:rPr>
              <a:t>: </a:t>
            </a:r>
          </a:p>
          <a:p>
            <a:pPr marL="342900" indent="-342900">
              <a:lnSpc>
                <a:spcPts val="3100"/>
              </a:lnSpc>
              <a:buFont typeface="Arial" panose="020B0604020202020204" pitchFamily="34" charset="0"/>
              <a:buChar char="•"/>
            </a:pPr>
            <a:r>
              <a:rPr lang="en-US" sz="1900">
                <a:solidFill>
                  <a:schemeClr val="bg1"/>
                </a:solidFill>
                <a:latin typeface="Raleway Medium" pitchFamily="2" charset="0"/>
              </a:rPr>
              <a:t>To determine the crime type</a:t>
            </a:r>
          </a:p>
          <a:p>
            <a:pPr marL="342900" indent="-342900">
              <a:lnSpc>
                <a:spcPts val="3100"/>
              </a:lnSpc>
              <a:buFont typeface="Arial" panose="020B0604020202020204" pitchFamily="34" charset="0"/>
              <a:buChar char="•"/>
            </a:pPr>
            <a:r>
              <a:rPr lang="en-US" sz="1900">
                <a:solidFill>
                  <a:schemeClr val="bg1"/>
                </a:solidFill>
                <a:latin typeface="Raleway Medium" pitchFamily="2" charset="0"/>
              </a:rPr>
              <a:t>Identify any suspects</a:t>
            </a:r>
          </a:p>
          <a:p>
            <a:pPr marL="342900" indent="-342900">
              <a:lnSpc>
                <a:spcPts val="3100"/>
              </a:lnSpc>
              <a:buFont typeface="Arial" panose="020B0604020202020204" pitchFamily="34" charset="0"/>
              <a:buChar char="•"/>
            </a:pPr>
            <a:r>
              <a:rPr lang="en-US" sz="1900">
                <a:solidFill>
                  <a:schemeClr val="bg1"/>
                </a:solidFill>
                <a:latin typeface="Raleway Medium" pitchFamily="2" charset="0"/>
              </a:rPr>
              <a:t>Connect evidence from the crime scene and forensics to resolve the case</a:t>
            </a:r>
          </a:p>
        </p:txBody>
      </p:sp>
      <p:pic>
        <p:nvPicPr>
          <p:cNvPr id="9" name="Graphic 8" descr="Magnifying glass with solid fill">
            <a:extLst>
              <a:ext uri="{FF2B5EF4-FFF2-40B4-BE49-F238E27FC236}">
                <a16:creationId xmlns:a16="http://schemas.microsoft.com/office/drawing/2014/main" id="{78F360E9-6109-738B-D275-72CF96CDF1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037" y="1078105"/>
            <a:ext cx="733193" cy="733193"/>
          </a:xfrm>
          <a:prstGeom prst="rect">
            <a:avLst/>
          </a:prstGeom>
        </p:spPr>
      </p:pic>
    </p:spTree>
    <p:extLst>
      <p:ext uri="{BB962C8B-B14F-4D97-AF65-F5344CB8AC3E}">
        <p14:creationId xmlns:p14="http://schemas.microsoft.com/office/powerpoint/2010/main" val="92079865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29895FB-77D1-687A-D76A-41909A4091E8}"/>
              </a:ext>
            </a:extLst>
          </p:cNvPr>
          <p:cNvSpPr/>
          <p:nvPr/>
        </p:nvSpPr>
        <p:spPr>
          <a:xfrm>
            <a:off x="1535989" y="2519787"/>
            <a:ext cx="11558422" cy="2587859"/>
          </a:xfrm>
          <a:prstGeom prst="rect">
            <a:avLst/>
          </a:prstGeom>
          <a:noFill/>
          <a:ln/>
        </p:spPr>
        <p:txBody>
          <a:bodyPr wrap="none" lIns="0" tIns="0" rIns="0" bIns="0" rtlCol="0" anchor="t"/>
          <a:lstStyle/>
          <a:p>
            <a:pPr marL="0" indent="0" algn="ctr">
              <a:lnSpc>
                <a:spcPct val="150000"/>
              </a:lnSpc>
              <a:buNone/>
            </a:pPr>
            <a:r>
              <a:rPr lang="en-US" sz="6000" b="1">
                <a:solidFill>
                  <a:srgbClr val="FFE14D"/>
                </a:solidFill>
                <a:latin typeface="Aharoni" panose="02010803020104030203" pitchFamily="2" charset="-79"/>
                <a:ea typeface="Comfortaa Bold" pitchFamily="34" charset="-122"/>
                <a:cs typeface="Aharoni" panose="02010803020104030203" pitchFamily="2" charset="-79"/>
              </a:rPr>
              <a:t>SOLVING THE CASE </a:t>
            </a:r>
          </a:p>
          <a:p>
            <a:pPr marL="0" indent="0" algn="ctr">
              <a:lnSpc>
                <a:spcPct val="150000"/>
              </a:lnSpc>
              <a:buNone/>
            </a:pPr>
            <a:r>
              <a:rPr lang="en-US" sz="6000" b="1">
                <a:solidFill>
                  <a:srgbClr val="FFE14D"/>
                </a:solidFill>
                <a:latin typeface="Aharoni" panose="02010803020104030203" pitchFamily="2" charset="-79"/>
                <a:ea typeface="Comfortaa Bold" pitchFamily="34" charset="-122"/>
                <a:cs typeface="Aharoni" panose="02010803020104030203" pitchFamily="2" charset="-79"/>
              </a:rPr>
              <a:t>USING EXISTING DATA</a:t>
            </a:r>
            <a:endParaRPr lang="en-US" sz="600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23147044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a:extLst>
            <a:ext uri="{FF2B5EF4-FFF2-40B4-BE49-F238E27FC236}">
              <a16:creationId xmlns:a16="http://schemas.microsoft.com/office/drawing/2014/main" id="{1AA0AA7D-C0AB-E78A-26A6-DC3ED3C3B1C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26CDB1D-098F-629D-DE12-2DA35F392792}"/>
              </a:ext>
            </a:extLst>
          </p:cNvPr>
          <p:cNvSpPr>
            <a:spLocks/>
          </p:cNvSpPr>
          <p:nvPr/>
        </p:nvSpPr>
        <p:spPr>
          <a:xfrm>
            <a:off x="0" y="0"/>
            <a:ext cx="14630400"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 1">
            <a:extLst>
              <a:ext uri="{FF2B5EF4-FFF2-40B4-BE49-F238E27FC236}">
                <a16:creationId xmlns:a16="http://schemas.microsoft.com/office/drawing/2014/main" id="{372F4922-C11D-2C44-C7A8-6BDFE3460EB8}"/>
              </a:ext>
            </a:extLst>
          </p:cNvPr>
          <p:cNvSpPr/>
          <p:nvPr/>
        </p:nvSpPr>
        <p:spPr>
          <a:xfrm>
            <a:off x="844153" y="1125498"/>
            <a:ext cx="5536764" cy="589716"/>
          </a:xfrm>
          <a:prstGeom prst="rect">
            <a:avLst/>
          </a:prstGeom>
          <a:noFill/>
          <a:ln/>
        </p:spPr>
        <p:txBody>
          <a:bodyPr wrap="square" lIns="0" tIns="0" rIns="0" bIns="0" rtlCol="0" anchor="t"/>
          <a:lstStyle/>
          <a:p>
            <a:pPr>
              <a:lnSpc>
                <a:spcPts val="3100"/>
              </a:lnSpc>
            </a:pPr>
            <a:r>
              <a:rPr lang="en-US" sz="1900" b="1" dirty="0">
                <a:solidFill>
                  <a:srgbClr val="172E40"/>
                </a:solidFill>
                <a:latin typeface="Raleway Medium" pitchFamily="2" charset="0"/>
              </a:rPr>
              <a:t>1. Homicide and Kidnapping Occurred in Commercial Area</a:t>
            </a:r>
          </a:p>
        </p:txBody>
      </p:sp>
      <p:sp>
        <p:nvSpPr>
          <p:cNvPr id="4" name="Text 2">
            <a:extLst>
              <a:ext uri="{FF2B5EF4-FFF2-40B4-BE49-F238E27FC236}">
                <a16:creationId xmlns:a16="http://schemas.microsoft.com/office/drawing/2014/main" id="{406E5BF6-D2ED-2255-17BF-B44B28ADC6B1}"/>
              </a:ext>
            </a:extLst>
          </p:cNvPr>
          <p:cNvSpPr/>
          <p:nvPr/>
        </p:nvSpPr>
        <p:spPr>
          <a:xfrm>
            <a:off x="844153" y="2317776"/>
            <a:ext cx="6150054" cy="1252802"/>
          </a:xfrm>
          <a:prstGeom prst="rect">
            <a:avLst/>
          </a:prstGeom>
          <a:noFill/>
          <a:ln/>
        </p:spPr>
        <p:txBody>
          <a:bodyPr wrap="square" lIns="0" tIns="0" rIns="0" bIns="0" rtlCol="0" anchor="t"/>
          <a:lstStyle/>
          <a:p>
            <a:pPr>
              <a:lnSpc>
                <a:spcPts val="3100"/>
              </a:lnSpc>
            </a:pPr>
            <a:r>
              <a:rPr lang="en-US" sz="1400" dirty="0">
                <a:solidFill>
                  <a:srgbClr val="172E40"/>
                </a:solidFill>
                <a:latin typeface="Raleway Medium" pitchFamily="2" charset="0"/>
              </a:rPr>
              <a:t>To identify patterns of serious violent crimes (specifically homicide and kidnapping) in commercial area</a:t>
            </a:r>
          </a:p>
        </p:txBody>
      </p:sp>
      <p:pic>
        <p:nvPicPr>
          <p:cNvPr id="9" name="Picture 8">
            <a:extLst>
              <a:ext uri="{FF2B5EF4-FFF2-40B4-BE49-F238E27FC236}">
                <a16:creationId xmlns:a16="http://schemas.microsoft.com/office/drawing/2014/main" id="{7878DB8D-0AB6-3EC5-15C3-A799C107567B}"/>
              </a:ext>
            </a:extLst>
          </p:cNvPr>
          <p:cNvPicPr>
            <a:picLocks noChangeAspect="1"/>
          </p:cNvPicPr>
          <p:nvPr/>
        </p:nvPicPr>
        <p:blipFill>
          <a:blip r:embed="rId3"/>
          <a:srcRect l="16997" t="23442" r="47890" b="54065"/>
          <a:stretch/>
        </p:blipFill>
        <p:spPr>
          <a:xfrm>
            <a:off x="844153" y="4659023"/>
            <a:ext cx="5817433" cy="2096211"/>
          </a:xfrm>
          <a:prstGeom prst="rect">
            <a:avLst/>
          </a:prstGeom>
          <a:ln w="28575">
            <a:noFill/>
          </a:ln>
          <a:effectLst/>
        </p:spPr>
      </p:pic>
      <p:pic>
        <p:nvPicPr>
          <p:cNvPr id="13" name="Picture 12">
            <a:extLst>
              <a:ext uri="{FF2B5EF4-FFF2-40B4-BE49-F238E27FC236}">
                <a16:creationId xmlns:a16="http://schemas.microsoft.com/office/drawing/2014/main" id="{FA8044A7-AC47-F8CE-6404-8392E75CBA5A}"/>
              </a:ext>
            </a:extLst>
          </p:cNvPr>
          <p:cNvPicPr>
            <a:picLocks noChangeAspect="1"/>
          </p:cNvPicPr>
          <p:nvPr/>
        </p:nvPicPr>
        <p:blipFill>
          <a:blip r:embed="rId4"/>
          <a:srcRect l="13796" t="71047" r="75076" b="21816"/>
          <a:stretch/>
        </p:blipFill>
        <p:spPr>
          <a:xfrm>
            <a:off x="9164586" y="1828800"/>
            <a:ext cx="3115799" cy="1124199"/>
          </a:xfrm>
          <a:prstGeom prst="rect">
            <a:avLst/>
          </a:prstGeom>
          <a:effectLst/>
        </p:spPr>
      </p:pic>
      <p:sp>
        <p:nvSpPr>
          <p:cNvPr id="5" name="TextBox 4">
            <a:extLst>
              <a:ext uri="{FF2B5EF4-FFF2-40B4-BE49-F238E27FC236}">
                <a16:creationId xmlns:a16="http://schemas.microsoft.com/office/drawing/2014/main" id="{F842E07E-1A0A-407D-453D-9CF6A730003F}"/>
              </a:ext>
            </a:extLst>
          </p:cNvPr>
          <p:cNvSpPr txBox="1"/>
          <p:nvPr/>
        </p:nvSpPr>
        <p:spPr>
          <a:xfrm>
            <a:off x="844153" y="4183215"/>
            <a:ext cx="1557089" cy="307777"/>
          </a:xfrm>
          <a:prstGeom prst="rect">
            <a:avLst/>
          </a:prstGeom>
          <a:noFill/>
        </p:spPr>
        <p:txBody>
          <a:bodyPr wrap="square" rtlCol="0">
            <a:spAutoFit/>
          </a:bodyPr>
          <a:lstStyle/>
          <a:p>
            <a:r>
              <a:rPr lang="en-IN" sz="1400" i="1" dirty="0">
                <a:latin typeface="Raleway" pitchFamily="2" charset="0"/>
              </a:rPr>
              <a:t>Code:</a:t>
            </a:r>
          </a:p>
        </p:txBody>
      </p:sp>
      <p:cxnSp>
        <p:nvCxnSpPr>
          <p:cNvPr id="7" name="Straight Connector 6">
            <a:extLst>
              <a:ext uri="{FF2B5EF4-FFF2-40B4-BE49-F238E27FC236}">
                <a16:creationId xmlns:a16="http://schemas.microsoft.com/office/drawing/2014/main" id="{5C137D5E-9F82-9100-E4EA-900EF5B705F7}"/>
              </a:ext>
            </a:extLst>
          </p:cNvPr>
          <p:cNvCxnSpPr/>
          <p:nvPr/>
        </p:nvCxnSpPr>
        <p:spPr>
          <a:xfrm>
            <a:off x="844153" y="4517378"/>
            <a:ext cx="5755939"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E3AF3A-7F03-72B6-E599-362CABA7D3EF}"/>
              </a:ext>
            </a:extLst>
          </p:cNvPr>
          <p:cNvSpPr txBox="1"/>
          <p:nvPr/>
        </p:nvSpPr>
        <p:spPr>
          <a:xfrm>
            <a:off x="9164586" y="1303950"/>
            <a:ext cx="1557089" cy="307777"/>
          </a:xfrm>
          <a:prstGeom prst="rect">
            <a:avLst/>
          </a:prstGeom>
          <a:noFill/>
        </p:spPr>
        <p:txBody>
          <a:bodyPr wrap="square" rtlCol="0">
            <a:spAutoFit/>
          </a:bodyPr>
          <a:lstStyle/>
          <a:p>
            <a:r>
              <a:rPr lang="en-IN" sz="1400" i="1" dirty="0">
                <a:latin typeface="Raleway" pitchFamily="2" charset="0"/>
              </a:rPr>
              <a:t>Output:</a:t>
            </a:r>
          </a:p>
        </p:txBody>
      </p:sp>
      <p:cxnSp>
        <p:nvCxnSpPr>
          <p:cNvPr id="10" name="Straight Connector 9">
            <a:extLst>
              <a:ext uri="{FF2B5EF4-FFF2-40B4-BE49-F238E27FC236}">
                <a16:creationId xmlns:a16="http://schemas.microsoft.com/office/drawing/2014/main" id="{80B5E49A-AEA5-2C86-5279-FBC11659FBE9}"/>
              </a:ext>
            </a:extLst>
          </p:cNvPr>
          <p:cNvCxnSpPr>
            <a:cxnSpLocks/>
          </p:cNvCxnSpPr>
          <p:nvPr/>
        </p:nvCxnSpPr>
        <p:spPr>
          <a:xfrm>
            <a:off x="9164586" y="1661559"/>
            <a:ext cx="3115799"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C8C0A57-D94F-DE56-2C40-2E70C27418FE}"/>
              </a:ext>
            </a:extLst>
          </p:cNvPr>
          <p:cNvSpPr/>
          <p:nvPr/>
        </p:nvSpPr>
        <p:spPr>
          <a:xfrm>
            <a:off x="-105508" y="-93982"/>
            <a:ext cx="14735908" cy="451132"/>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B24A9A13-CD17-B217-A3A1-1E27459B579A}"/>
              </a:ext>
            </a:extLst>
          </p:cNvPr>
          <p:cNvSpPr/>
          <p:nvPr/>
        </p:nvSpPr>
        <p:spPr>
          <a:xfrm>
            <a:off x="-52754" y="7263721"/>
            <a:ext cx="14735908" cy="1138691"/>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360514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32507-4444-20BD-B45F-186EBB9900B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E83E0D3-E053-EFB2-8B04-FCC2935B70F0}"/>
              </a:ext>
            </a:extLst>
          </p:cNvPr>
          <p:cNvSpPr>
            <a:spLocks/>
          </p:cNvSpPr>
          <p:nvPr/>
        </p:nvSpPr>
        <p:spPr>
          <a:xfrm>
            <a:off x="0" y="0"/>
            <a:ext cx="14630400"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29D30F64-798B-63DE-CEF3-2EDE8B0556DC}"/>
              </a:ext>
            </a:extLst>
          </p:cNvPr>
          <p:cNvSpPr/>
          <p:nvPr/>
        </p:nvSpPr>
        <p:spPr>
          <a:xfrm>
            <a:off x="-105508" y="-93982"/>
            <a:ext cx="14735908" cy="451132"/>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D3704FF6-D71C-0843-BAC3-FFCF5C65598B}"/>
              </a:ext>
            </a:extLst>
          </p:cNvPr>
          <p:cNvSpPr/>
          <p:nvPr/>
        </p:nvSpPr>
        <p:spPr>
          <a:xfrm>
            <a:off x="-52754" y="7263721"/>
            <a:ext cx="14735908" cy="1138691"/>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1">
            <a:extLst>
              <a:ext uri="{FF2B5EF4-FFF2-40B4-BE49-F238E27FC236}">
                <a16:creationId xmlns:a16="http://schemas.microsoft.com/office/drawing/2014/main" id="{8D42F273-E29B-CBBD-461C-7B594399BB91}"/>
              </a:ext>
            </a:extLst>
          </p:cNvPr>
          <p:cNvSpPr/>
          <p:nvPr/>
        </p:nvSpPr>
        <p:spPr>
          <a:xfrm>
            <a:off x="864037" y="1134082"/>
            <a:ext cx="5915501" cy="589716"/>
          </a:xfrm>
          <a:prstGeom prst="rect">
            <a:avLst/>
          </a:prstGeom>
          <a:noFill/>
          <a:ln/>
        </p:spPr>
        <p:txBody>
          <a:bodyPr wrap="square" lIns="0" tIns="0" rIns="0" bIns="0" rtlCol="0" anchor="t"/>
          <a:lstStyle/>
          <a:p>
            <a:pPr>
              <a:lnSpc>
                <a:spcPts val="3100"/>
              </a:lnSpc>
            </a:pPr>
            <a:r>
              <a:rPr lang="en-US" sz="1900" b="1" dirty="0">
                <a:solidFill>
                  <a:srgbClr val="172E40"/>
                </a:solidFill>
                <a:latin typeface="Raleway Medium" pitchFamily="2" charset="0"/>
              </a:rPr>
              <a:t>2. List of Officers Assigned to Drug-Related Cases</a:t>
            </a:r>
          </a:p>
        </p:txBody>
      </p:sp>
      <p:sp>
        <p:nvSpPr>
          <p:cNvPr id="4" name="Text 2">
            <a:extLst>
              <a:ext uri="{FF2B5EF4-FFF2-40B4-BE49-F238E27FC236}">
                <a16:creationId xmlns:a16="http://schemas.microsoft.com/office/drawing/2014/main" id="{800F33B2-63CA-F88F-FD35-61164F01B707}"/>
              </a:ext>
            </a:extLst>
          </p:cNvPr>
          <p:cNvSpPr/>
          <p:nvPr/>
        </p:nvSpPr>
        <p:spPr>
          <a:xfrm>
            <a:off x="876301" y="1966084"/>
            <a:ext cx="6150054" cy="790099"/>
          </a:xfrm>
          <a:prstGeom prst="rect">
            <a:avLst/>
          </a:prstGeom>
          <a:noFill/>
          <a:ln/>
        </p:spPr>
        <p:txBody>
          <a:bodyPr wrap="square" lIns="0" tIns="0" rIns="0" bIns="0" rtlCol="0" anchor="t"/>
          <a:lstStyle/>
          <a:p>
            <a:pPr>
              <a:lnSpc>
                <a:spcPts val="3100"/>
              </a:lnSpc>
            </a:pPr>
            <a:r>
              <a:rPr lang="en-US" sz="1400" dirty="0">
                <a:solidFill>
                  <a:srgbClr val="172E40"/>
                </a:solidFill>
                <a:latin typeface="Raleway Medium" pitchFamily="2" charset="0"/>
              </a:rPr>
              <a:t>To track down officers responsible for active drug-linked investigations for coordination and quick escalation</a:t>
            </a:r>
          </a:p>
        </p:txBody>
      </p:sp>
      <p:pic>
        <p:nvPicPr>
          <p:cNvPr id="9" name="Picture 8">
            <a:extLst>
              <a:ext uri="{FF2B5EF4-FFF2-40B4-BE49-F238E27FC236}">
                <a16:creationId xmlns:a16="http://schemas.microsoft.com/office/drawing/2014/main" id="{F6C3ADB2-E607-D875-ACC5-0B4BFD0BA13A}"/>
              </a:ext>
            </a:extLst>
          </p:cNvPr>
          <p:cNvPicPr>
            <a:picLocks noChangeAspect="1"/>
          </p:cNvPicPr>
          <p:nvPr/>
        </p:nvPicPr>
        <p:blipFill>
          <a:blip r:embed="rId3"/>
          <a:srcRect l="17454" t="49052" r="46342" b="30726"/>
          <a:stretch/>
        </p:blipFill>
        <p:spPr>
          <a:xfrm>
            <a:off x="732106" y="4518701"/>
            <a:ext cx="6530340" cy="2051824"/>
          </a:xfrm>
          <a:prstGeom prst="rect">
            <a:avLst/>
          </a:prstGeom>
          <a:ln w="28575">
            <a:noFill/>
          </a:ln>
        </p:spPr>
      </p:pic>
      <p:pic>
        <p:nvPicPr>
          <p:cNvPr id="13" name="Picture 12">
            <a:extLst>
              <a:ext uri="{FF2B5EF4-FFF2-40B4-BE49-F238E27FC236}">
                <a16:creationId xmlns:a16="http://schemas.microsoft.com/office/drawing/2014/main" id="{D008AC7C-8DEC-61B0-4762-74A0819E1438}"/>
              </a:ext>
            </a:extLst>
          </p:cNvPr>
          <p:cNvPicPr>
            <a:picLocks noChangeAspect="1"/>
          </p:cNvPicPr>
          <p:nvPr/>
        </p:nvPicPr>
        <p:blipFill>
          <a:blip r:embed="rId4"/>
          <a:srcRect l="13949" t="35334" r="62042" b="17049"/>
          <a:stretch/>
        </p:blipFill>
        <p:spPr>
          <a:xfrm>
            <a:off x="8239558" y="1134082"/>
            <a:ext cx="5177638" cy="5776119"/>
          </a:xfrm>
          <a:prstGeom prst="rect">
            <a:avLst/>
          </a:prstGeom>
        </p:spPr>
      </p:pic>
      <p:sp>
        <p:nvSpPr>
          <p:cNvPr id="12" name="TextBox 11">
            <a:extLst>
              <a:ext uri="{FF2B5EF4-FFF2-40B4-BE49-F238E27FC236}">
                <a16:creationId xmlns:a16="http://schemas.microsoft.com/office/drawing/2014/main" id="{67307283-1762-3604-CBA0-98A43C67A515}"/>
              </a:ext>
            </a:extLst>
          </p:cNvPr>
          <p:cNvSpPr txBox="1"/>
          <p:nvPr/>
        </p:nvSpPr>
        <p:spPr>
          <a:xfrm>
            <a:off x="844153" y="4183215"/>
            <a:ext cx="1557089" cy="307777"/>
          </a:xfrm>
          <a:prstGeom prst="rect">
            <a:avLst/>
          </a:prstGeom>
          <a:noFill/>
        </p:spPr>
        <p:txBody>
          <a:bodyPr wrap="square" rtlCol="0">
            <a:spAutoFit/>
          </a:bodyPr>
          <a:lstStyle/>
          <a:p>
            <a:r>
              <a:rPr lang="en-IN" sz="1400" i="1" dirty="0">
                <a:latin typeface="Raleway" pitchFamily="2" charset="0"/>
              </a:rPr>
              <a:t>Code:</a:t>
            </a:r>
          </a:p>
        </p:txBody>
      </p:sp>
      <p:cxnSp>
        <p:nvCxnSpPr>
          <p:cNvPr id="14" name="Straight Connector 13">
            <a:extLst>
              <a:ext uri="{FF2B5EF4-FFF2-40B4-BE49-F238E27FC236}">
                <a16:creationId xmlns:a16="http://schemas.microsoft.com/office/drawing/2014/main" id="{75F1772F-66B1-D2CA-73E4-28A8F93C0AEA}"/>
              </a:ext>
            </a:extLst>
          </p:cNvPr>
          <p:cNvCxnSpPr/>
          <p:nvPr/>
        </p:nvCxnSpPr>
        <p:spPr>
          <a:xfrm>
            <a:off x="844153" y="4517378"/>
            <a:ext cx="5755939"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8EA667-6054-B425-6C80-9D1887FF367F}"/>
              </a:ext>
            </a:extLst>
          </p:cNvPr>
          <p:cNvSpPr txBox="1"/>
          <p:nvPr/>
        </p:nvSpPr>
        <p:spPr>
          <a:xfrm>
            <a:off x="8239558" y="591727"/>
            <a:ext cx="1557089" cy="307777"/>
          </a:xfrm>
          <a:prstGeom prst="rect">
            <a:avLst/>
          </a:prstGeom>
          <a:noFill/>
        </p:spPr>
        <p:txBody>
          <a:bodyPr wrap="square" rtlCol="0">
            <a:spAutoFit/>
          </a:bodyPr>
          <a:lstStyle/>
          <a:p>
            <a:r>
              <a:rPr lang="en-IN" sz="1400" i="1" dirty="0">
                <a:latin typeface="Raleway" pitchFamily="2" charset="0"/>
              </a:rPr>
              <a:t>Output:</a:t>
            </a:r>
          </a:p>
        </p:txBody>
      </p:sp>
      <p:cxnSp>
        <p:nvCxnSpPr>
          <p:cNvPr id="16" name="Straight Connector 15">
            <a:extLst>
              <a:ext uri="{FF2B5EF4-FFF2-40B4-BE49-F238E27FC236}">
                <a16:creationId xmlns:a16="http://schemas.microsoft.com/office/drawing/2014/main" id="{8557309E-3CA5-6C7D-C346-B9570B9C2A64}"/>
              </a:ext>
            </a:extLst>
          </p:cNvPr>
          <p:cNvCxnSpPr>
            <a:cxnSpLocks/>
          </p:cNvCxnSpPr>
          <p:nvPr/>
        </p:nvCxnSpPr>
        <p:spPr>
          <a:xfrm>
            <a:off x="8239558" y="949336"/>
            <a:ext cx="5077857"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0949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C8A2B-8A70-B65E-A800-07D5464DE4C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7D42F5C-42B4-0431-C1B0-7E5E73EE440B}"/>
              </a:ext>
            </a:extLst>
          </p:cNvPr>
          <p:cNvSpPr>
            <a:spLocks/>
          </p:cNvSpPr>
          <p:nvPr/>
        </p:nvSpPr>
        <p:spPr>
          <a:xfrm>
            <a:off x="0" y="0"/>
            <a:ext cx="14630400"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A7C6E9F7-5902-CA59-77BC-3B030E72F286}"/>
              </a:ext>
            </a:extLst>
          </p:cNvPr>
          <p:cNvSpPr/>
          <p:nvPr/>
        </p:nvSpPr>
        <p:spPr>
          <a:xfrm>
            <a:off x="-105508" y="-93982"/>
            <a:ext cx="14735908" cy="451132"/>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B92BE48-4887-61C8-B2F7-729ED6EF5562}"/>
              </a:ext>
            </a:extLst>
          </p:cNvPr>
          <p:cNvSpPr/>
          <p:nvPr/>
        </p:nvSpPr>
        <p:spPr>
          <a:xfrm>
            <a:off x="-52754" y="7263721"/>
            <a:ext cx="14735908" cy="1138691"/>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1">
            <a:extLst>
              <a:ext uri="{FF2B5EF4-FFF2-40B4-BE49-F238E27FC236}">
                <a16:creationId xmlns:a16="http://schemas.microsoft.com/office/drawing/2014/main" id="{6A1AA737-3F75-7B11-A318-A73091027252}"/>
              </a:ext>
            </a:extLst>
          </p:cNvPr>
          <p:cNvSpPr/>
          <p:nvPr/>
        </p:nvSpPr>
        <p:spPr>
          <a:xfrm>
            <a:off x="913767" y="1245394"/>
            <a:ext cx="4391978" cy="342900"/>
          </a:xfrm>
          <a:prstGeom prst="rect">
            <a:avLst/>
          </a:prstGeom>
          <a:noFill/>
          <a:ln/>
        </p:spPr>
        <p:txBody>
          <a:bodyPr wrap="square" lIns="0" tIns="0" rIns="0" bIns="0" rtlCol="0" anchor="t"/>
          <a:lstStyle/>
          <a:p>
            <a:pPr>
              <a:lnSpc>
                <a:spcPts val="3100"/>
              </a:lnSpc>
            </a:pPr>
            <a:r>
              <a:rPr lang="en-US" sz="1900" b="1" dirty="0">
                <a:solidFill>
                  <a:srgbClr val="172E40"/>
                </a:solidFill>
                <a:latin typeface="Raleway Medium"/>
              </a:rPr>
              <a:t>3. </a:t>
            </a:r>
            <a:r>
              <a:rPr lang="en-US" sz="1900" b="1" dirty="0">
                <a:solidFill>
                  <a:srgbClr val="172E40"/>
                </a:solidFill>
                <a:latin typeface="Raleway Medium"/>
                <a:ea typeface="+mn-lt"/>
                <a:cs typeface="+mn-lt"/>
              </a:rPr>
              <a:t>More victims with fatal injuries found in similar locations</a:t>
            </a:r>
            <a:endParaRPr lang="en-US" sz="1900" b="1" dirty="0">
              <a:solidFill>
                <a:srgbClr val="172E40"/>
              </a:solidFill>
              <a:latin typeface="Raleway Medium"/>
            </a:endParaRPr>
          </a:p>
        </p:txBody>
      </p:sp>
      <p:sp>
        <p:nvSpPr>
          <p:cNvPr id="4" name="Text 2">
            <a:extLst>
              <a:ext uri="{FF2B5EF4-FFF2-40B4-BE49-F238E27FC236}">
                <a16:creationId xmlns:a16="http://schemas.microsoft.com/office/drawing/2014/main" id="{D4E741EE-1FD9-A90C-032A-FAFE4238B1DE}"/>
              </a:ext>
            </a:extLst>
          </p:cNvPr>
          <p:cNvSpPr/>
          <p:nvPr/>
        </p:nvSpPr>
        <p:spPr>
          <a:xfrm>
            <a:off x="913767" y="2228016"/>
            <a:ext cx="6150054" cy="790099"/>
          </a:xfrm>
          <a:prstGeom prst="rect">
            <a:avLst/>
          </a:prstGeom>
          <a:noFill/>
          <a:ln/>
        </p:spPr>
        <p:txBody>
          <a:bodyPr wrap="square" lIns="0" tIns="0" rIns="0" bIns="0" rtlCol="0" anchor="t"/>
          <a:lstStyle/>
          <a:p>
            <a:pPr>
              <a:lnSpc>
                <a:spcPts val="3100"/>
              </a:lnSpc>
            </a:pPr>
            <a:r>
              <a:rPr lang="en-US" sz="1400" dirty="0">
                <a:solidFill>
                  <a:srgbClr val="172E40"/>
                </a:solidFill>
                <a:latin typeface="Raleway" pitchFamily="2" charset="0"/>
              </a:rPr>
              <a:t>Tracking victims who have also had fatal injuries in the same location, as they might have had interaction with the same offender </a:t>
            </a:r>
          </a:p>
          <a:p>
            <a:pPr marL="0" indent="0" algn="l">
              <a:lnSpc>
                <a:spcPts val="3100"/>
              </a:lnSpc>
              <a:buNone/>
            </a:pPr>
            <a:endParaRPr lang="en-US" sz="1900" dirty="0">
              <a:solidFill>
                <a:schemeClr val="bg1"/>
              </a:solidFill>
              <a:latin typeface="Raleway Medium" pitchFamily="2" charset="0"/>
            </a:endParaRPr>
          </a:p>
        </p:txBody>
      </p:sp>
      <p:sp>
        <p:nvSpPr>
          <p:cNvPr id="7" name="Text 5">
            <a:extLst>
              <a:ext uri="{FF2B5EF4-FFF2-40B4-BE49-F238E27FC236}">
                <a16:creationId xmlns:a16="http://schemas.microsoft.com/office/drawing/2014/main" id="{376A1EB8-5E67-B858-5B38-4445E5E7403B}"/>
              </a:ext>
            </a:extLst>
          </p:cNvPr>
          <p:cNvSpPr/>
          <p:nvPr/>
        </p:nvSpPr>
        <p:spPr>
          <a:xfrm>
            <a:off x="1098590" y="4271010"/>
            <a:ext cx="5680948" cy="2370296"/>
          </a:xfrm>
          <a:prstGeom prst="rect">
            <a:avLst/>
          </a:prstGeom>
          <a:noFill/>
          <a:ln/>
        </p:spPr>
        <p:txBody>
          <a:bodyPr wrap="square" lIns="0" tIns="0" rIns="0" bIns="0" rtlCol="0" anchor="t"/>
          <a:lstStyle/>
          <a:p>
            <a:pPr marL="0" indent="0" algn="l">
              <a:lnSpc>
                <a:spcPts val="3100"/>
              </a:lnSpc>
              <a:buNone/>
            </a:pPr>
            <a:r>
              <a:rPr lang="en-US" sz="1900">
                <a:solidFill>
                  <a:srgbClr val="D7D4CC"/>
                </a:solidFill>
                <a:highlight>
                  <a:srgbClr val="4D4000"/>
                </a:highlight>
                <a:latin typeface="Consolas Medium"/>
                <a:ea typeface="Consolas Medium" pitchFamily="34" charset="-122"/>
                <a:cs typeface="Consolas Medium" pitchFamily="34" charset="-120"/>
              </a:rPr>
              <a:t>    </a:t>
            </a:r>
            <a:endParaRPr lang="en-US" sz="1900">
              <a:latin typeface="Consolas Medium"/>
            </a:endParaRPr>
          </a:p>
        </p:txBody>
      </p:sp>
      <p:pic>
        <p:nvPicPr>
          <p:cNvPr id="12" name="Picture 11">
            <a:extLst>
              <a:ext uri="{FF2B5EF4-FFF2-40B4-BE49-F238E27FC236}">
                <a16:creationId xmlns:a16="http://schemas.microsoft.com/office/drawing/2014/main" id="{D360C872-A674-855C-4C9E-4BEFBD3CAC32}"/>
              </a:ext>
            </a:extLst>
          </p:cNvPr>
          <p:cNvPicPr>
            <a:picLocks noChangeAspect="1"/>
          </p:cNvPicPr>
          <p:nvPr/>
        </p:nvPicPr>
        <p:blipFill>
          <a:blip r:embed="rId3"/>
          <a:stretch>
            <a:fillRect/>
          </a:stretch>
        </p:blipFill>
        <p:spPr>
          <a:xfrm>
            <a:off x="868866" y="3877508"/>
            <a:ext cx="6296025" cy="2762250"/>
          </a:xfrm>
          <a:prstGeom prst="rect">
            <a:avLst/>
          </a:prstGeom>
        </p:spPr>
      </p:pic>
      <p:pic>
        <p:nvPicPr>
          <p:cNvPr id="13" name="Picture 12">
            <a:extLst>
              <a:ext uri="{FF2B5EF4-FFF2-40B4-BE49-F238E27FC236}">
                <a16:creationId xmlns:a16="http://schemas.microsoft.com/office/drawing/2014/main" id="{244E88A4-6A60-5E26-2262-51B4F07ADB07}"/>
              </a:ext>
            </a:extLst>
          </p:cNvPr>
          <p:cNvPicPr>
            <a:picLocks noChangeAspect="1"/>
          </p:cNvPicPr>
          <p:nvPr/>
        </p:nvPicPr>
        <p:blipFill>
          <a:blip r:embed="rId4"/>
          <a:stretch>
            <a:fillRect/>
          </a:stretch>
        </p:blipFill>
        <p:spPr>
          <a:xfrm>
            <a:off x="8033757" y="1403152"/>
            <a:ext cx="5149850" cy="5135789"/>
          </a:xfrm>
          <a:prstGeom prst="rect">
            <a:avLst/>
          </a:prstGeom>
        </p:spPr>
      </p:pic>
      <p:sp>
        <p:nvSpPr>
          <p:cNvPr id="14" name="TextBox 13">
            <a:extLst>
              <a:ext uri="{FF2B5EF4-FFF2-40B4-BE49-F238E27FC236}">
                <a16:creationId xmlns:a16="http://schemas.microsoft.com/office/drawing/2014/main" id="{EC888028-6BFB-4558-F00B-3E1F661CB321}"/>
              </a:ext>
            </a:extLst>
          </p:cNvPr>
          <p:cNvSpPr txBox="1"/>
          <p:nvPr/>
        </p:nvSpPr>
        <p:spPr>
          <a:xfrm>
            <a:off x="973106" y="3456389"/>
            <a:ext cx="1557089" cy="307777"/>
          </a:xfrm>
          <a:prstGeom prst="rect">
            <a:avLst/>
          </a:prstGeom>
          <a:noFill/>
        </p:spPr>
        <p:txBody>
          <a:bodyPr wrap="square" rtlCol="0">
            <a:spAutoFit/>
          </a:bodyPr>
          <a:lstStyle/>
          <a:p>
            <a:r>
              <a:rPr lang="en-IN" sz="1400" i="1" dirty="0">
                <a:latin typeface="Raleway" pitchFamily="2" charset="0"/>
              </a:rPr>
              <a:t>Code:</a:t>
            </a:r>
          </a:p>
        </p:txBody>
      </p:sp>
      <p:cxnSp>
        <p:nvCxnSpPr>
          <p:cNvPr id="15" name="Straight Connector 14">
            <a:extLst>
              <a:ext uri="{FF2B5EF4-FFF2-40B4-BE49-F238E27FC236}">
                <a16:creationId xmlns:a16="http://schemas.microsoft.com/office/drawing/2014/main" id="{2B9940F2-A181-3F8D-715B-2C9FBE527234}"/>
              </a:ext>
            </a:extLst>
          </p:cNvPr>
          <p:cNvCxnSpPr>
            <a:cxnSpLocks/>
          </p:cNvCxnSpPr>
          <p:nvPr/>
        </p:nvCxnSpPr>
        <p:spPr>
          <a:xfrm>
            <a:off x="973106" y="3813998"/>
            <a:ext cx="6090715"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F0CAC65-3981-5B4C-7431-642D24961DED}"/>
              </a:ext>
            </a:extLst>
          </p:cNvPr>
          <p:cNvSpPr txBox="1"/>
          <p:nvPr/>
        </p:nvSpPr>
        <p:spPr>
          <a:xfrm>
            <a:off x="8033757" y="894496"/>
            <a:ext cx="1557089" cy="307777"/>
          </a:xfrm>
          <a:prstGeom prst="rect">
            <a:avLst/>
          </a:prstGeom>
          <a:noFill/>
        </p:spPr>
        <p:txBody>
          <a:bodyPr wrap="square" rtlCol="0">
            <a:spAutoFit/>
          </a:bodyPr>
          <a:lstStyle/>
          <a:p>
            <a:r>
              <a:rPr lang="en-IN" sz="1400" i="1" dirty="0">
                <a:latin typeface="Raleway" pitchFamily="2" charset="0"/>
              </a:rPr>
              <a:t>Output:</a:t>
            </a:r>
          </a:p>
        </p:txBody>
      </p:sp>
      <p:cxnSp>
        <p:nvCxnSpPr>
          <p:cNvPr id="17" name="Straight Connector 16">
            <a:extLst>
              <a:ext uri="{FF2B5EF4-FFF2-40B4-BE49-F238E27FC236}">
                <a16:creationId xmlns:a16="http://schemas.microsoft.com/office/drawing/2014/main" id="{66404982-27C4-68D4-9642-BCF927DBDB61}"/>
              </a:ext>
            </a:extLst>
          </p:cNvPr>
          <p:cNvCxnSpPr>
            <a:cxnSpLocks/>
          </p:cNvCxnSpPr>
          <p:nvPr/>
        </p:nvCxnSpPr>
        <p:spPr>
          <a:xfrm flipV="1">
            <a:off x="8033757" y="1245394"/>
            <a:ext cx="5149850" cy="6711"/>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72577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33BD7-2F07-06AF-424E-8F36FC31511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EA2C016-B886-0861-2385-A2EEB227837B}"/>
              </a:ext>
            </a:extLst>
          </p:cNvPr>
          <p:cNvSpPr>
            <a:spLocks/>
          </p:cNvSpPr>
          <p:nvPr/>
        </p:nvSpPr>
        <p:spPr>
          <a:xfrm>
            <a:off x="0" y="0"/>
            <a:ext cx="14630400"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45DC8308-1A82-6EDF-4AC2-20F1F30C23FB}"/>
              </a:ext>
            </a:extLst>
          </p:cNvPr>
          <p:cNvSpPr/>
          <p:nvPr/>
        </p:nvSpPr>
        <p:spPr>
          <a:xfrm>
            <a:off x="-105508" y="-93982"/>
            <a:ext cx="14735908" cy="451132"/>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23029F68-F318-763B-D8DF-418FC3F7D0A3}"/>
              </a:ext>
            </a:extLst>
          </p:cNvPr>
          <p:cNvSpPr/>
          <p:nvPr/>
        </p:nvSpPr>
        <p:spPr>
          <a:xfrm>
            <a:off x="-52754" y="7263721"/>
            <a:ext cx="14735908" cy="1138691"/>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1">
            <a:extLst>
              <a:ext uri="{FF2B5EF4-FFF2-40B4-BE49-F238E27FC236}">
                <a16:creationId xmlns:a16="http://schemas.microsoft.com/office/drawing/2014/main" id="{511A8DDE-C690-F687-2353-D63A6E8D7A0F}"/>
              </a:ext>
            </a:extLst>
          </p:cNvPr>
          <p:cNvSpPr/>
          <p:nvPr/>
        </p:nvSpPr>
        <p:spPr>
          <a:xfrm>
            <a:off x="913766" y="1245394"/>
            <a:ext cx="5709771" cy="451132"/>
          </a:xfrm>
          <a:prstGeom prst="rect">
            <a:avLst/>
          </a:prstGeom>
          <a:noFill/>
          <a:ln/>
        </p:spPr>
        <p:txBody>
          <a:bodyPr wrap="square" lIns="0" tIns="0" rIns="0" bIns="0" rtlCol="0" anchor="t"/>
          <a:lstStyle/>
          <a:p>
            <a:pPr>
              <a:lnSpc>
                <a:spcPts val="3100"/>
              </a:lnSpc>
            </a:pPr>
            <a:r>
              <a:rPr lang="en-US" sz="1900" b="1" dirty="0">
                <a:solidFill>
                  <a:srgbClr val="172E40"/>
                </a:solidFill>
                <a:latin typeface="Raleway Medium"/>
              </a:rPr>
              <a:t>4. </a:t>
            </a:r>
            <a:r>
              <a:rPr lang="en-US" sz="1900" b="1" dirty="0">
                <a:solidFill>
                  <a:srgbClr val="172E40"/>
                </a:solidFill>
                <a:latin typeface="Raleway Medium"/>
                <a:ea typeface="+mn-lt"/>
                <a:cs typeface="+mn-lt"/>
              </a:rPr>
              <a:t>Suspects at large, affiliated with a group, involved in either Homicide or Kidnapping crimes</a:t>
            </a:r>
            <a:endParaRPr lang="en-US" sz="1900" b="1" dirty="0">
              <a:solidFill>
                <a:srgbClr val="172E40"/>
              </a:solidFill>
              <a:latin typeface="Raleway Medium"/>
            </a:endParaRPr>
          </a:p>
        </p:txBody>
      </p:sp>
      <p:sp>
        <p:nvSpPr>
          <p:cNvPr id="4" name="Text 2">
            <a:extLst>
              <a:ext uri="{FF2B5EF4-FFF2-40B4-BE49-F238E27FC236}">
                <a16:creationId xmlns:a16="http://schemas.microsoft.com/office/drawing/2014/main" id="{B4B9BAF8-2291-BDF1-A93E-CB980DC2C855}"/>
              </a:ext>
            </a:extLst>
          </p:cNvPr>
          <p:cNvSpPr/>
          <p:nvPr/>
        </p:nvSpPr>
        <p:spPr>
          <a:xfrm>
            <a:off x="913766" y="2181408"/>
            <a:ext cx="6635895" cy="790099"/>
          </a:xfrm>
          <a:prstGeom prst="rect">
            <a:avLst/>
          </a:prstGeom>
          <a:noFill/>
          <a:ln/>
        </p:spPr>
        <p:txBody>
          <a:bodyPr wrap="square" lIns="0" tIns="0" rIns="0" bIns="0" rtlCol="0" anchor="t"/>
          <a:lstStyle/>
          <a:p>
            <a:pPr>
              <a:lnSpc>
                <a:spcPts val="3100"/>
              </a:lnSpc>
            </a:pPr>
            <a:r>
              <a:rPr lang="en-US" sz="1400" dirty="0">
                <a:solidFill>
                  <a:srgbClr val="172E40"/>
                </a:solidFill>
                <a:latin typeface="Raleway" pitchFamily="2" charset="0"/>
              </a:rPr>
              <a:t>Tracking down suspects at large and the groups they are affiliated with and figure out if they have been involved in either Homicide or kidnapping crimes</a:t>
            </a:r>
          </a:p>
          <a:p>
            <a:pPr marL="0" indent="0" algn="l">
              <a:lnSpc>
                <a:spcPts val="3100"/>
              </a:lnSpc>
              <a:buNone/>
            </a:pPr>
            <a:endParaRPr lang="en-US" sz="1900" dirty="0">
              <a:solidFill>
                <a:schemeClr val="bg1"/>
              </a:solidFill>
              <a:latin typeface="Raleway Medium" pitchFamily="2" charset="0"/>
            </a:endParaRPr>
          </a:p>
        </p:txBody>
      </p:sp>
      <p:sp>
        <p:nvSpPr>
          <p:cNvPr id="7" name="Text 5">
            <a:extLst>
              <a:ext uri="{FF2B5EF4-FFF2-40B4-BE49-F238E27FC236}">
                <a16:creationId xmlns:a16="http://schemas.microsoft.com/office/drawing/2014/main" id="{88FF0239-9FE2-7BD6-2264-6BEEB9CC34CA}"/>
              </a:ext>
            </a:extLst>
          </p:cNvPr>
          <p:cNvSpPr/>
          <p:nvPr/>
        </p:nvSpPr>
        <p:spPr>
          <a:xfrm>
            <a:off x="1098590" y="4271010"/>
            <a:ext cx="5680948" cy="2370296"/>
          </a:xfrm>
          <a:prstGeom prst="rect">
            <a:avLst/>
          </a:prstGeom>
          <a:noFill/>
          <a:ln/>
        </p:spPr>
        <p:txBody>
          <a:bodyPr wrap="square" lIns="0" tIns="0" rIns="0" bIns="0" rtlCol="0" anchor="t"/>
          <a:lstStyle/>
          <a:p>
            <a:pPr marL="0" indent="0" algn="l">
              <a:lnSpc>
                <a:spcPts val="3100"/>
              </a:lnSpc>
              <a:buNone/>
            </a:pPr>
            <a:r>
              <a:rPr lang="en-US" sz="1400">
                <a:solidFill>
                  <a:srgbClr val="D7D4CC"/>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SQL CODE SQL CODE SQL CODE here </a:t>
            </a:r>
            <a:r>
              <a:rPr lang="en-US" sz="1400" err="1">
                <a:solidFill>
                  <a:srgbClr val="D7D4CC"/>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here</a:t>
            </a:r>
            <a:r>
              <a:rPr lang="en-US" sz="1400">
                <a:solidFill>
                  <a:srgbClr val="D7D4CC"/>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 </a:t>
            </a:r>
            <a:r>
              <a:rPr lang="en-US" sz="1400" err="1">
                <a:solidFill>
                  <a:srgbClr val="D7D4CC"/>
                </a:solidFill>
                <a:latin typeface="Cascadia Mono ExtraLight" panose="020B0609020000020004" pitchFamily="49" charset="0"/>
                <a:ea typeface="Cascadia Mono ExtraLight" panose="020B0609020000020004" pitchFamily="49" charset="0"/>
                <a:cs typeface="Cascadia Mono ExtraLight" panose="020B0609020000020004" pitchFamily="49" charset="0"/>
              </a:rPr>
              <a:t>here</a:t>
            </a:r>
            <a:endParaRPr lang="en-US" sz="1400">
              <a:latin typeface="Cascadia Mono ExtraLight" panose="020B0609020000020004" pitchFamily="49" charset="0"/>
              <a:ea typeface="Cascadia Mono ExtraLight" panose="020B0609020000020004" pitchFamily="49" charset="0"/>
              <a:cs typeface="Cascadia Mono ExtraLight" panose="020B0609020000020004" pitchFamily="49" charset="0"/>
            </a:endParaRPr>
          </a:p>
          <a:p>
            <a:pPr marL="0" indent="0" algn="l">
              <a:lnSpc>
                <a:spcPts val="3100"/>
              </a:lnSpc>
              <a:buNone/>
            </a:pPr>
            <a:r>
              <a:rPr lang="en-US" sz="1900">
                <a:solidFill>
                  <a:srgbClr val="D7D4CC"/>
                </a:solidFill>
                <a:highlight>
                  <a:srgbClr val="4D4000"/>
                </a:highlight>
                <a:latin typeface="Consolas Medium" pitchFamily="34" charset="0"/>
                <a:ea typeface="Consolas Medium" pitchFamily="34" charset="-122"/>
                <a:cs typeface="Consolas Medium" pitchFamily="34" charset="-120"/>
              </a:rPr>
              <a:t>    </a:t>
            </a:r>
            <a:endParaRPr lang="en-US" sz="1900"/>
          </a:p>
        </p:txBody>
      </p:sp>
      <p:pic>
        <p:nvPicPr>
          <p:cNvPr id="2" name="Picture 1" descr="A computer screen shot of a code&#10;&#10;AI-generated content may be incorrect.">
            <a:extLst>
              <a:ext uri="{FF2B5EF4-FFF2-40B4-BE49-F238E27FC236}">
                <a16:creationId xmlns:a16="http://schemas.microsoft.com/office/drawing/2014/main" id="{A7745857-FE50-0367-6FD0-B0AB6FC94AA1}"/>
              </a:ext>
            </a:extLst>
          </p:cNvPr>
          <p:cNvPicPr>
            <a:picLocks noChangeAspect="1"/>
          </p:cNvPicPr>
          <p:nvPr/>
        </p:nvPicPr>
        <p:blipFill>
          <a:blip r:embed="rId3"/>
          <a:stretch>
            <a:fillRect/>
          </a:stretch>
        </p:blipFill>
        <p:spPr>
          <a:xfrm>
            <a:off x="825444" y="3907452"/>
            <a:ext cx="6886575" cy="2714625"/>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E7E53FA1-1BD7-A1D1-7E14-C4D72055872C}"/>
              </a:ext>
            </a:extLst>
          </p:cNvPr>
          <p:cNvPicPr>
            <a:picLocks noChangeAspect="1"/>
          </p:cNvPicPr>
          <p:nvPr/>
        </p:nvPicPr>
        <p:blipFill>
          <a:blip r:embed="rId4"/>
          <a:stretch>
            <a:fillRect/>
          </a:stretch>
        </p:blipFill>
        <p:spPr>
          <a:xfrm>
            <a:off x="8033757" y="1411502"/>
            <a:ext cx="5983514" cy="4146096"/>
          </a:xfrm>
          <a:prstGeom prst="rect">
            <a:avLst/>
          </a:prstGeom>
        </p:spPr>
      </p:pic>
      <p:sp>
        <p:nvSpPr>
          <p:cNvPr id="14" name="TextBox 13">
            <a:extLst>
              <a:ext uri="{FF2B5EF4-FFF2-40B4-BE49-F238E27FC236}">
                <a16:creationId xmlns:a16="http://schemas.microsoft.com/office/drawing/2014/main" id="{CB1C5ECA-3D4F-A011-CD1D-E6D2DCBC605C}"/>
              </a:ext>
            </a:extLst>
          </p:cNvPr>
          <p:cNvSpPr txBox="1"/>
          <p:nvPr/>
        </p:nvSpPr>
        <p:spPr>
          <a:xfrm>
            <a:off x="973106" y="3456389"/>
            <a:ext cx="1557089" cy="307777"/>
          </a:xfrm>
          <a:prstGeom prst="rect">
            <a:avLst/>
          </a:prstGeom>
          <a:noFill/>
        </p:spPr>
        <p:txBody>
          <a:bodyPr wrap="square" rtlCol="0">
            <a:spAutoFit/>
          </a:bodyPr>
          <a:lstStyle/>
          <a:p>
            <a:r>
              <a:rPr lang="en-IN" sz="1400" i="1" dirty="0">
                <a:latin typeface="Raleway" pitchFamily="2" charset="0"/>
              </a:rPr>
              <a:t>Code:</a:t>
            </a:r>
          </a:p>
        </p:txBody>
      </p:sp>
      <p:cxnSp>
        <p:nvCxnSpPr>
          <p:cNvPr id="15" name="Straight Connector 14">
            <a:extLst>
              <a:ext uri="{FF2B5EF4-FFF2-40B4-BE49-F238E27FC236}">
                <a16:creationId xmlns:a16="http://schemas.microsoft.com/office/drawing/2014/main" id="{137B55EC-80B6-148A-8D25-BBF2C7756D6B}"/>
              </a:ext>
            </a:extLst>
          </p:cNvPr>
          <p:cNvCxnSpPr>
            <a:cxnSpLocks/>
          </p:cNvCxnSpPr>
          <p:nvPr/>
        </p:nvCxnSpPr>
        <p:spPr>
          <a:xfrm>
            <a:off x="973106" y="3813998"/>
            <a:ext cx="6090715"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22536B-5B74-FB32-DCD5-42A1AF150869}"/>
              </a:ext>
            </a:extLst>
          </p:cNvPr>
          <p:cNvSpPr txBox="1"/>
          <p:nvPr/>
        </p:nvSpPr>
        <p:spPr>
          <a:xfrm>
            <a:off x="8033757" y="894496"/>
            <a:ext cx="1557089" cy="307777"/>
          </a:xfrm>
          <a:prstGeom prst="rect">
            <a:avLst/>
          </a:prstGeom>
          <a:noFill/>
        </p:spPr>
        <p:txBody>
          <a:bodyPr wrap="square" rtlCol="0">
            <a:spAutoFit/>
          </a:bodyPr>
          <a:lstStyle/>
          <a:p>
            <a:r>
              <a:rPr lang="en-IN" sz="1400" i="1" dirty="0">
                <a:latin typeface="Raleway" pitchFamily="2" charset="0"/>
              </a:rPr>
              <a:t>Output:</a:t>
            </a:r>
          </a:p>
        </p:txBody>
      </p:sp>
      <p:cxnSp>
        <p:nvCxnSpPr>
          <p:cNvPr id="17" name="Straight Connector 16">
            <a:extLst>
              <a:ext uri="{FF2B5EF4-FFF2-40B4-BE49-F238E27FC236}">
                <a16:creationId xmlns:a16="http://schemas.microsoft.com/office/drawing/2014/main" id="{D3DB0B2C-38DE-2DD7-B559-6526D3159CF9}"/>
              </a:ext>
            </a:extLst>
          </p:cNvPr>
          <p:cNvCxnSpPr>
            <a:cxnSpLocks/>
          </p:cNvCxnSpPr>
          <p:nvPr/>
        </p:nvCxnSpPr>
        <p:spPr>
          <a:xfrm>
            <a:off x="8033757" y="1252105"/>
            <a:ext cx="5983514"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7496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517706" y="1616471"/>
            <a:ext cx="7415927" cy="1371600"/>
          </a:xfrm>
          <a:prstGeom prst="rect">
            <a:avLst/>
          </a:prstGeom>
          <a:noFill/>
          <a:ln/>
        </p:spPr>
        <p:txBody>
          <a:bodyPr wrap="square" lIns="0" tIns="0" rIns="0" bIns="0" rtlCol="0" anchor="t"/>
          <a:lstStyle/>
          <a:p>
            <a:pPr marL="0" indent="0" algn="l">
              <a:lnSpc>
                <a:spcPts val="5400"/>
              </a:lnSpc>
              <a:buNone/>
            </a:pPr>
            <a:r>
              <a:rPr lang="en-US" sz="4300" b="1">
                <a:solidFill>
                  <a:srgbClr val="FFE14D"/>
                </a:solidFill>
                <a:latin typeface="Aharoni" panose="02010803020104030203" pitchFamily="2" charset="-79"/>
                <a:ea typeface="Segoe UI Black" panose="020B0A02040204020203" pitchFamily="34" charset="0"/>
                <a:cs typeface="Aharoni" panose="02010803020104030203" pitchFamily="2" charset="-79"/>
              </a:rPr>
              <a:t>Case Brief - What is CDMB?</a:t>
            </a:r>
            <a:endParaRPr lang="en-US" sz="4300">
              <a:latin typeface="Aharoni" panose="02010803020104030203" pitchFamily="2" charset="-79"/>
              <a:ea typeface="Segoe UI Black" panose="020B0A02040204020203" pitchFamily="34" charset="0"/>
              <a:cs typeface="Aharoni" panose="02010803020104030203" pitchFamily="2" charset="-79"/>
            </a:endParaRPr>
          </a:p>
        </p:txBody>
      </p:sp>
      <p:sp>
        <p:nvSpPr>
          <p:cNvPr id="4" name="Shape 1"/>
          <p:cNvSpPr/>
          <p:nvPr/>
        </p:nvSpPr>
        <p:spPr>
          <a:xfrm>
            <a:off x="6517706" y="2466585"/>
            <a:ext cx="7415927" cy="2169795"/>
          </a:xfrm>
          <a:prstGeom prst="roundRect">
            <a:avLst>
              <a:gd name="adj" fmla="val 17068"/>
            </a:avLst>
          </a:prstGeom>
          <a:solidFill>
            <a:srgbClr val="46464A"/>
          </a:solidFill>
          <a:ln/>
        </p:spPr>
        <p:txBody>
          <a:bodyPr/>
          <a:lstStyle/>
          <a:p>
            <a:endParaRPr lang="en-IN"/>
          </a:p>
        </p:txBody>
      </p:sp>
      <p:sp>
        <p:nvSpPr>
          <p:cNvPr id="5" name="Text 2"/>
          <p:cNvSpPr/>
          <p:nvPr/>
        </p:nvSpPr>
        <p:spPr>
          <a:xfrm>
            <a:off x="6764522" y="2713402"/>
            <a:ext cx="5871091" cy="342900"/>
          </a:xfrm>
          <a:prstGeom prst="rect">
            <a:avLst/>
          </a:prstGeom>
          <a:noFill/>
          <a:ln/>
        </p:spPr>
        <p:txBody>
          <a:bodyPr wrap="none" lIns="0" tIns="0" rIns="0" bIns="0" rtlCol="0" anchor="t"/>
          <a:lstStyle/>
          <a:p>
            <a:pPr marL="0" indent="0" algn="l">
              <a:lnSpc>
                <a:spcPts val="2700"/>
              </a:lnSpc>
              <a:buNone/>
            </a:pPr>
            <a:r>
              <a:rPr lang="en-US" sz="2150" b="1">
                <a:solidFill>
                  <a:srgbClr val="D7D4CC"/>
                </a:solidFill>
                <a:latin typeface="Aharoni" panose="02010803020104030203" pitchFamily="2" charset="-79"/>
                <a:ea typeface="Comfortaa Bold" pitchFamily="34" charset="-122"/>
                <a:cs typeface="Aharoni" panose="02010803020104030203" pitchFamily="2" charset="-79"/>
              </a:rPr>
              <a:t>Crime Data Management Bureau (CDMB)</a:t>
            </a:r>
            <a:endParaRPr lang="en-US" sz="2150">
              <a:solidFill>
                <a:srgbClr val="D7D4CC"/>
              </a:solidFill>
              <a:latin typeface="Aharoni" panose="02010803020104030203" pitchFamily="2" charset="-79"/>
              <a:cs typeface="Aharoni" panose="02010803020104030203" pitchFamily="2" charset="-79"/>
            </a:endParaRPr>
          </a:p>
        </p:txBody>
      </p:sp>
      <p:sp>
        <p:nvSpPr>
          <p:cNvPr id="6" name="Text 3"/>
          <p:cNvSpPr/>
          <p:nvPr/>
        </p:nvSpPr>
        <p:spPr>
          <a:xfrm>
            <a:off x="6764522" y="3204415"/>
            <a:ext cx="6922294" cy="1185148"/>
          </a:xfrm>
          <a:prstGeom prst="rect">
            <a:avLst/>
          </a:prstGeom>
          <a:noFill/>
          <a:ln/>
        </p:spPr>
        <p:txBody>
          <a:bodyPr wrap="square" lIns="0" tIns="0" rIns="0" bIns="0" rtlCol="0" anchor="t"/>
          <a:lstStyle/>
          <a:p>
            <a:pPr marL="0" indent="0" algn="l">
              <a:lnSpc>
                <a:spcPts val="3100"/>
              </a:lnSpc>
              <a:buNone/>
            </a:pPr>
            <a:r>
              <a:rPr lang="en-US" sz="1900">
                <a:solidFill>
                  <a:schemeClr val="bg1"/>
                </a:solidFill>
                <a:latin typeface="Raleway Medium" pitchFamily="34" charset="0"/>
                <a:ea typeface="Raleway Medium" pitchFamily="34" charset="-122"/>
                <a:cs typeface="Raleway Medium" pitchFamily="34" charset="-120"/>
              </a:rPr>
              <a:t>A centralized database system to assist law enforcement with investigating serious crimes like homicides, kidnappings, and robberies.</a:t>
            </a:r>
            <a:endParaRPr lang="en-US" sz="1900">
              <a:solidFill>
                <a:schemeClr val="bg1"/>
              </a:solidFill>
            </a:endParaRPr>
          </a:p>
        </p:txBody>
      </p:sp>
      <p:sp>
        <p:nvSpPr>
          <p:cNvPr id="7" name="Shape 4"/>
          <p:cNvSpPr/>
          <p:nvPr/>
        </p:nvSpPr>
        <p:spPr>
          <a:xfrm>
            <a:off x="6517705" y="4924971"/>
            <a:ext cx="7415927" cy="1774746"/>
          </a:xfrm>
          <a:prstGeom prst="roundRect">
            <a:avLst>
              <a:gd name="adj" fmla="val 20867"/>
            </a:avLst>
          </a:prstGeom>
          <a:solidFill>
            <a:srgbClr val="46464A"/>
          </a:solidFill>
          <a:ln/>
        </p:spPr>
        <p:txBody>
          <a:bodyPr/>
          <a:lstStyle/>
          <a:p>
            <a:endParaRPr lang="en-IN"/>
          </a:p>
        </p:txBody>
      </p:sp>
      <p:sp>
        <p:nvSpPr>
          <p:cNvPr id="8" name="Text 5"/>
          <p:cNvSpPr/>
          <p:nvPr/>
        </p:nvSpPr>
        <p:spPr>
          <a:xfrm>
            <a:off x="6764522" y="5130013"/>
            <a:ext cx="2743200" cy="342900"/>
          </a:xfrm>
          <a:prstGeom prst="rect">
            <a:avLst/>
          </a:prstGeom>
          <a:noFill/>
          <a:ln/>
        </p:spPr>
        <p:txBody>
          <a:bodyPr wrap="none" lIns="0" tIns="0" rIns="0" bIns="0" rtlCol="0" anchor="t"/>
          <a:lstStyle/>
          <a:p>
            <a:pPr marL="0" indent="0" algn="l">
              <a:lnSpc>
                <a:spcPts val="2700"/>
              </a:lnSpc>
              <a:buNone/>
            </a:pPr>
            <a:r>
              <a:rPr lang="en-US" sz="2150" b="1">
                <a:solidFill>
                  <a:srgbClr val="D7D4CC"/>
                </a:solidFill>
                <a:latin typeface="Aharoni" panose="02010803020104030203" pitchFamily="2" charset="-79"/>
                <a:ea typeface="Comfortaa Bold" pitchFamily="34" charset="-122"/>
                <a:cs typeface="Aharoni" panose="02010803020104030203" pitchFamily="2" charset="-79"/>
              </a:rPr>
              <a:t>Goal</a:t>
            </a:r>
            <a:endParaRPr lang="en-US" sz="2150">
              <a:latin typeface="Aharoni" panose="02010803020104030203" pitchFamily="2" charset="-79"/>
              <a:cs typeface="Aharoni" panose="02010803020104030203" pitchFamily="2" charset="-79"/>
            </a:endParaRPr>
          </a:p>
        </p:txBody>
      </p:sp>
      <p:sp>
        <p:nvSpPr>
          <p:cNvPr id="9" name="Text 6"/>
          <p:cNvSpPr/>
          <p:nvPr/>
        </p:nvSpPr>
        <p:spPr>
          <a:xfrm>
            <a:off x="6764522" y="5621027"/>
            <a:ext cx="6922294" cy="790099"/>
          </a:xfrm>
          <a:prstGeom prst="rect">
            <a:avLst/>
          </a:prstGeom>
          <a:noFill/>
          <a:ln/>
        </p:spPr>
        <p:txBody>
          <a:bodyPr wrap="square" lIns="0" tIns="0" rIns="0" bIns="0" rtlCol="0" anchor="t"/>
          <a:lstStyle/>
          <a:p>
            <a:pPr marL="0" indent="0" algn="l">
              <a:lnSpc>
                <a:spcPts val="3100"/>
              </a:lnSpc>
              <a:buNone/>
            </a:pPr>
            <a:r>
              <a:rPr lang="en-US" sz="1900">
                <a:solidFill>
                  <a:schemeClr val="bg1"/>
                </a:solidFill>
                <a:latin typeface="Raleway Medium" pitchFamily="34" charset="0"/>
                <a:ea typeface="Raleway Medium" pitchFamily="34" charset="-122"/>
                <a:cs typeface="Raleway Medium" pitchFamily="34" charset="-120"/>
              </a:rPr>
              <a:t>Establish criminal patterns, connect entities (suspects, victims, officers, scenes), and solve crimes using data.</a:t>
            </a:r>
            <a:endParaRPr lang="en-US" sz="1900">
              <a:solidFill>
                <a:schemeClr val="bg1"/>
              </a:solidFill>
            </a:endParaRPr>
          </a:p>
        </p:txBody>
      </p:sp>
      <p:pic>
        <p:nvPicPr>
          <p:cNvPr id="12" name="Picture 11" descr="A room with a pile of papers&#10;&#10;AI-generated content may be incorrect.">
            <a:extLst>
              <a:ext uri="{FF2B5EF4-FFF2-40B4-BE49-F238E27FC236}">
                <a16:creationId xmlns:a16="http://schemas.microsoft.com/office/drawing/2014/main" id="{F5E8F75F-0A1F-72EF-14C8-EEF9368A2F2F}"/>
              </a:ext>
            </a:extLst>
          </p:cNvPr>
          <p:cNvPicPr>
            <a:picLocks noChangeAspect="1"/>
          </p:cNvPicPr>
          <p:nvPr/>
        </p:nvPicPr>
        <p:blipFill>
          <a:blip r:embed="rId3"/>
          <a:srcRect b="7724"/>
          <a:stretch/>
        </p:blipFill>
        <p:spPr>
          <a:xfrm>
            <a:off x="0" y="0"/>
            <a:ext cx="5945614" cy="8229600"/>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EE0C1-26BD-DCF6-7DF5-D3C214A5283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514BE9-3C28-4A3B-B413-669795CECCB4}"/>
              </a:ext>
            </a:extLst>
          </p:cNvPr>
          <p:cNvSpPr>
            <a:spLocks/>
          </p:cNvSpPr>
          <p:nvPr/>
        </p:nvSpPr>
        <p:spPr>
          <a:xfrm>
            <a:off x="0" y="0"/>
            <a:ext cx="14630400"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FF01770B-E9EC-E8AD-C6D9-863437B8B7CA}"/>
              </a:ext>
            </a:extLst>
          </p:cNvPr>
          <p:cNvSpPr/>
          <p:nvPr/>
        </p:nvSpPr>
        <p:spPr>
          <a:xfrm>
            <a:off x="-105508" y="-93982"/>
            <a:ext cx="14735908" cy="451132"/>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BBD1A17-FA15-56AF-BBFB-26D7C9977AC5}"/>
              </a:ext>
            </a:extLst>
          </p:cNvPr>
          <p:cNvSpPr/>
          <p:nvPr/>
        </p:nvSpPr>
        <p:spPr>
          <a:xfrm>
            <a:off x="-52754" y="7263721"/>
            <a:ext cx="14735908" cy="1138691"/>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 2">
            <a:extLst>
              <a:ext uri="{FF2B5EF4-FFF2-40B4-BE49-F238E27FC236}">
                <a16:creationId xmlns:a16="http://schemas.microsoft.com/office/drawing/2014/main" id="{657BAAB0-F83C-C020-1998-5A532A68C545}"/>
              </a:ext>
            </a:extLst>
          </p:cNvPr>
          <p:cNvSpPr/>
          <p:nvPr/>
        </p:nvSpPr>
        <p:spPr>
          <a:xfrm>
            <a:off x="844153" y="2709489"/>
            <a:ext cx="5158062" cy="882610"/>
          </a:xfrm>
          <a:prstGeom prst="rect">
            <a:avLst/>
          </a:prstGeom>
          <a:noFill/>
          <a:ln/>
        </p:spPr>
        <p:txBody>
          <a:bodyPr wrap="square" lIns="0" tIns="0" rIns="0" bIns="0" rtlCol="0" anchor="t"/>
          <a:lstStyle/>
          <a:p>
            <a:pPr>
              <a:lnSpc>
                <a:spcPts val="3100"/>
              </a:lnSpc>
            </a:pPr>
            <a:r>
              <a:rPr lang="en-US" sz="1400" dirty="0">
                <a:solidFill>
                  <a:srgbClr val="172E40"/>
                </a:solidFill>
                <a:latin typeface="Raleway Medium" pitchFamily="2" charset="0"/>
              </a:rPr>
              <a:t>Connect drug-related forensic evidence with severe victim outcomes and Crime</a:t>
            </a:r>
          </a:p>
        </p:txBody>
      </p:sp>
      <p:sp>
        <p:nvSpPr>
          <p:cNvPr id="12" name="Text 2">
            <a:extLst>
              <a:ext uri="{FF2B5EF4-FFF2-40B4-BE49-F238E27FC236}">
                <a16:creationId xmlns:a16="http://schemas.microsoft.com/office/drawing/2014/main" id="{94DDF959-EC18-3A6F-9BA7-C770F72C7B9F}"/>
              </a:ext>
            </a:extLst>
          </p:cNvPr>
          <p:cNvSpPr/>
          <p:nvPr/>
        </p:nvSpPr>
        <p:spPr>
          <a:xfrm>
            <a:off x="844153" y="1127492"/>
            <a:ext cx="6150054" cy="882610"/>
          </a:xfrm>
          <a:prstGeom prst="rect">
            <a:avLst/>
          </a:prstGeom>
          <a:noFill/>
          <a:ln/>
        </p:spPr>
        <p:txBody>
          <a:bodyPr wrap="square" lIns="0" tIns="0" rIns="0" bIns="0" rtlCol="0" anchor="t"/>
          <a:lstStyle/>
          <a:p>
            <a:pPr>
              <a:lnSpc>
                <a:spcPts val="3100"/>
              </a:lnSpc>
            </a:pPr>
            <a:r>
              <a:rPr lang="en-US" sz="1900" b="1" dirty="0">
                <a:solidFill>
                  <a:srgbClr val="172E40"/>
                </a:solidFill>
                <a:latin typeface="Raleway Medium" pitchFamily="2" charset="0"/>
              </a:rPr>
              <a:t>5. Previous forensic reports that detected drug traces associated with crimes where the victim had major or fatal injuries</a:t>
            </a:r>
          </a:p>
        </p:txBody>
      </p:sp>
      <p:pic>
        <p:nvPicPr>
          <p:cNvPr id="16" name="Picture 15">
            <a:extLst>
              <a:ext uri="{FF2B5EF4-FFF2-40B4-BE49-F238E27FC236}">
                <a16:creationId xmlns:a16="http://schemas.microsoft.com/office/drawing/2014/main" id="{BC726CD0-44FE-2A07-C3A7-ED6771F310E6}"/>
              </a:ext>
            </a:extLst>
          </p:cNvPr>
          <p:cNvPicPr>
            <a:picLocks noChangeAspect="1"/>
          </p:cNvPicPr>
          <p:nvPr/>
        </p:nvPicPr>
        <p:blipFill>
          <a:blip r:embed="rId3"/>
          <a:srcRect l="13720" t="37425" r="53811" b="20733"/>
          <a:stretch/>
        </p:blipFill>
        <p:spPr>
          <a:xfrm>
            <a:off x="7838360" y="1616955"/>
            <a:ext cx="6489900" cy="5177957"/>
          </a:xfrm>
          <a:prstGeom prst="rect">
            <a:avLst/>
          </a:prstGeom>
          <a:ln>
            <a:noFill/>
          </a:ln>
        </p:spPr>
      </p:pic>
      <p:pic>
        <p:nvPicPr>
          <p:cNvPr id="14" name="Picture 13">
            <a:extLst>
              <a:ext uri="{FF2B5EF4-FFF2-40B4-BE49-F238E27FC236}">
                <a16:creationId xmlns:a16="http://schemas.microsoft.com/office/drawing/2014/main" id="{26368082-B682-3B53-CB19-D6045E428BCA}"/>
              </a:ext>
            </a:extLst>
          </p:cNvPr>
          <p:cNvPicPr>
            <a:picLocks noChangeAspect="1"/>
          </p:cNvPicPr>
          <p:nvPr/>
        </p:nvPicPr>
        <p:blipFill>
          <a:blip r:embed="rId4"/>
          <a:srcRect l="16768" t="26287" r="26133" b="39160"/>
          <a:stretch/>
        </p:blipFill>
        <p:spPr>
          <a:xfrm>
            <a:off x="698318" y="4097615"/>
            <a:ext cx="7273083" cy="2509733"/>
          </a:xfrm>
          <a:prstGeom prst="rect">
            <a:avLst/>
          </a:prstGeom>
          <a:ln w="28575">
            <a:noFill/>
          </a:ln>
        </p:spPr>
      </p:pic>
      <p:sp>
        <p:nvSpPr>
          <p:cNvPr id="6" name="TextBox 5">
            <a:extLst>
              <a:ext uri="{FF2B5EF4-FFF2-40B4-BE49-F238E27FC236}">
                <a16:creationId xmlns:a16="http://schemas.microsoft.com/office/drawing/2014/main" id="{E34869AE-DD01-C35F-2904-E50DFB3AEF51}"/>
              </a:ext>
            </a:extLst>
          </p:cNvPr>
          <p:cNvSpPr txBox="1"/>
          <p:nvPr/>
        </p:nvSpPr>
        <p:spPr>
          <a:xfrm>
            <a:off x="844153" y="3678183"/>
            <a:ext cx="1557089" cy="307777"/>
          </a:xfrm>
          <a:prstGeom prst="rect">
            <a:avLst/>
          </a:prstGeom>
          <a:noFill/>
        </p:spPr>
        <p:txBody>
          <a:bodyPr wrap="square" rtlCol="0">
            <a:spAutoFit/>
          </a:bodyPr>
          <a:lstStyle/>
          <a:p>
            <a:r>
              <a:rPr lang="en-IN" sz="1400" i="1" dirty="0">
                <a:latin typeface="Raleway" pitchFamily="2" charset="0"/>
              </a:rPr>
              <a:t>Code:</a:t>
            </a:r>
          </a:p>
        </p:txBody>
      </p:sp>
      <p:cxnSp>
        <p:nvCxnSpPr>
          <p:cNvPr id="7" name="Straight Connector 6">
            <a:extLst>
              <a:ext uri="{FF2B5EF4-FFF2-40B4-BE49-F238E27FC236}">
                <a16:creationId xmlns:a16="http://schemas.microsoft.com/office/drawing/2014/main" id="{3D0AAE6E-FCBD-5DF9-BF9F-2804C1CB8DD5}"/>
              </a:ext>
            </a:extLst>
          </p:cNvPr>
          <p:cNvCxnSpPr>
            <a:cxnSpLocks/>
          </p:cNvCxnSpPr>
          <p:nvPr/>
        </p:nvCxnSpPr>
        <p:spPr>
          <a:xfrm>
            <a:off x="844153" y="4035792"/>
            <a:ext cx="6090715"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CC00B4-A4C8-3C7B-4118-C72957E62534}"/>
              </a:ext>
            </a:extLst>
          </p:cNvPr>
          <p:cNvSpPr txBox="1"/>
          <p:nvPr/>
        </p:nvSpPr>
        <p:spPr>
          <a:xfrm>
            <a:off x="7799297" y="1116290"/>
            <a:ext cx="1557089" cy="307777"/>
          </a:xfrm>
          <a:prstGeom prst="rect">
            <a:avLst/>
          </a:prstGeom>
          <a:noFill/>
        </p:spPr>
        <p:txBody>
          <a:bodyPr wrap="square" rtlCol="0">
            <a:spAutoFit/>
          </a:bodyPr>
          <a:lstStyle/>
          <a:p>
            <a:r>
              <a:rPr lang="en-IN" sz="1400" i="1" dirty="0">
                <a:latin typeface="Raleway" pitchFamily="2" charset="0"/>
              </a:rPr>
              <a:t>Output:</a:t>
            </a:r>
          </a:p>
        </p:txBody>
      </p:sp>
      <p:cxnSp>
        <p:nvCxnSpPr>
          <p:cNvPr id="9" name="Straight Connector 8">
            <a:extLst>
              <a:ext uri="{FF2B5EF4-FFF2-40B4-BE49-F238E27FC236}">
                <a16:creationId xmlns:a16="http://schemas.microsoft.com/office/drawing/2014/main" id="{EFEFC85B-3D92-BE5A-19AE-F85072D023E6}"/>
              </a:ext>
            </a:extLst>
          </p:cNvPr>
          <p:cNvCxnSpPr>
            <a:cxnSpLocks/>
          </p:cNvCxnSpPr>
          <p:nvPr/>
        </p:nvCxnSpPr>
        <p:spPr>
          <a:xfrm>
            <a:off x="7869635" y="1473899"/>
            <a:ext cx="6362180"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44885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C2B75-29D3-EAC5-CC8A-1BEB2A6BAC8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A29D41A-2F90-524E-D09E-E3CBE0C9DF54}"/>
              </a:ext>
            </a:extLst>
          </p:cNvPr>
          <p:cNvSpPr>
            <a:spLocks/>
          </p:cNvSpPr>
          <p:nvPr/>
        </p:nvSpPr>
        <p:spPr>
          <a:xfrm>
            <a:off x="0" y="0"/>
            <a:ext cx="14630400"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08458A50-4A30-4299-F3D4-A6A4BA53D53A}"/>
              </a:ext>
            </a:extLst>
          </p:cNvPr>
          <p:cNvSpPr/>
          <p:nvPr/>
        </p:nvSpPr>
        <p:spPr>
          <a:xfrm>
            <a:off x="-105508" y="-93982"/>
            <a:ext cx="14735908" cy="451132"/>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1DE2EA5-A543-63B7-B601-E764E4CFE5C0}"/>
              </a:ext>
            </a:extLst>
          </p:cNvPr>
          <p:cNvSpPr/>
          <p:nvPr/>
        </p:nvSpPr>
        <p:spPr>
          <a:xfrm>
            <a:off x="-52754" y="7263721"/>
            <a:ext cx="14735908" cy="1138691"/>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1">
            <a:extLst>
              <a:ext uri="{FF2B5EF4-FFF2-40B4-BE49-F238E27FC236}">
                <a16:creationId xmlns:a16="http://schemas.microsoft.com/office/drawing/2014/main" id="{F49A413F-0D4F-BFC6-A6A6-EE81637448AD}"/>
              </a:ext>
            </a:extLst>
          </p:cNvPr>
          <p:cNvSpPr/>
          <p:nvPr/>
        </p:nvSpPr>
        <p:spPr>
          <a:xfrm>
            <a:off x="887519" y="1421762"/>
            <a:ext cx="7131387" cy="685800"/>
          </a:xfrm>
          <a:prstGeom prst="rect">
            <a:avLst/>
          </a:prstGeom>
          <a:noFill/>
          <a:ln/>
        </p:spPr>
        <p:txBody>
          <a:bodyPr wrap="square" lIns="0" tIns="0" rIns="0" bIns="0" rtlCol="0" anchor="t"/>
          <a:lstStyle/>
          <a:p>
            <a:pPr>
              <a:lnSpc>
                <a:spcPts val="3100"/>
              </a:lnSpc>
            </a:pPr>
            <a:r>
              <a:rPr lang="en-US" sz="1900" b="1" dirty="0">
                <a:solidFill>
                  <a:srgbClr val="172E40"/>
                </a:solidFill>
                <a:latin typeface="Raleway Medium" pitchFamily="2" charset="0"/>
              </a:rPr>
              <a:t>6. A View to track Open Cases with High Ransom or Stolen Value </a:t>
            </a:r>
          </a:p>
        </p:txBody>
      </p:sp>
      <p:sp>
        <p:nvSpPr>
          <p:cNvPr id="4" name="Text 2">
            <a:extLst>
              <a:ext uri="{FF2B5EF4-FFF2-40B4-BE49-F238E27FC236}">
                <a16:creationId xmlns:a16="http://schemas.microsoft.com/office/drawing/2014/main" id="{7A50C067-0336-D6B5-8C92-2E4EA8B877E3}"/>
              </a:ext>
            </a:extLst>
          </p:cNvPr>
          <p:cNvSpPr/>
          <p:nvPr/>
        </p:nvSpPr>
        <p:spPr>
          <a:xfrm>
            <a:off x="887519" y="2596435"/>
            <a:ext cx="5290543" cy="790099"/>
          </a:xfrm>
          <a:prstGeom prst="rect">
            <a:avLst/>
          </a:prstGeom>
          <a:noFill/>
          <a:ln/>
        </p:spPr>
        <p:txBody>
          <a:bodyPr wrap="square" lIns="0" tIns="0" rIns="0" bIns="0" rtlCol="0" anchor="t"/>
          <a:lstStyle/>
          <a:p>
            <a:pPr>
              <a:lnSpc>
                <a:spcPts val="3100"/>
              </a:lnSpc>
            </a:pPr>
            <a:r>
              <a:rPr lang="en-US" sz="1400" dirty="0">
                <a:solidFill>
                  <a:srgbClr val="172E40"/>
                </a:solidFill>
                <a:latin typeface="Raleway Medium" pitchFamily="2" charset="0"/>
              </a:rPr>
              <a:t>To see the possibilities of connecting the current case to the relevant Open cases</a:t>
            </a:r>
          </a:p>
          <a:p>
            <a:pPr marL="0" indent="0" algn="l">
              <a:lnSpc>
                <a:spcPts val="3100"/>
              </a:lnSpc>
              <a:buNone/>
            </a:pPr>
            <a:endParaRPr lang="en-US" sz="1900" dirty="0">
              <a:solidFill>
                <a:schemeClr val="bg1"/>
              </a:solidFill>
              <a:latin typeface="Raleway Medium" pitchFamily="2" charset="0"/>
            </a:endParaRPr>
          </a:p>
        </p:txBody>
      </p:sp>
      <p:pic>
        <p:nvPicPr>
          <p:cNvPr id="15" name="Picture 14">
            <a:extLst>
              <a:ext uri="{FF2B5EF4-FFF2-40B4-BE49-F238E27FC236}">
                <a16:creationId xmlns:a16="http://schemas.microsoft.com/office/drawing/2014/main" id="{3148674E-400D-4D81-23CC-EC4FE7B39D51}"/>
              </a:ext>
            </a:extLst>
          </p:cNvPr>
          <p:cNvPicPr>
            <a:picLocks noChangeAspect="1"/>
          </p:cNvPicPr>
          <p:nvPr/>
        </p:nvPicPr>
        <p:blipFill>
          <a:blip r:embed="rId3"/>
          <a:srcRect l="15315" t="35569" r="59604" b="29268"/>
          <a:stretch/>
        </p:blipFill>
        <p:spPr>
          <a:xfrm>
            <a:off x="8018906" y="1649349"/>
            <a:ext cx="6252457" cy="4930902"/>
          </a:xfrm>
          <a:prstGeom prst="rect">
            <a:avLst/>
          </a:prstGeom>
        </p:spPr>
      </p:pic>
      <p:pic>
        <p:nvPicPr>
          <p:cNvPr id="13" name="Picture 12">
            <a:extLst>
              <a:ext uri="{FF2B5EF4-FFF2-40B4-BE49-F238E27FC236}">
                <a16:creationId xmlns:a16="http://schemas.microsoft.com/office/drawing/2014/main" id="{37F64BA2-E92F-A5D5-A35A-C04F67E9FB1C}"/>
              </a:ext>
            </a:extLst>
          </p:cNvPr>
          <p:cNvPicPr>
            <a:picLocks noChangeAspect="1"/>
          </p:cNvPicPr>
          <p:nvPr/>
        </p:nvPicPr>
        <p:blipFill>
          <a:blip r:embed="rId4"/>
          <a:srcRect l="17225" t="29675" r="34031" b="43496"/>
          <a:stretch/>
        </p:blipFill>
        <p:spPr>
          <a:xfrm>
            <a:off x="732230" y="4102221"/>
            <a:ext cx="6819455" cy="2171232"/>
          </a:xfrm>
          <a:prstGeom prst="rect">
            <a:avLst/>
          </a:prstGeom>
          <a:ln w="28575">
            <a:noFill/>
          </a:ln>
        </p:spPr>
      </p:pic>
      <p:sp>
        <p:nvSpPr>
          <p:cNvPr id="7" name="TextBox 6">
            <a:extLst>
              <a:ext uri="{FF2B5EF4-FFF2-40B4-BE49-F238E27FC236}">
                <a16:creationId xmlns:a16="http://schemas.microsoft.com/office/drawing/2014/main" id="{C0C4905F-0E9D-6EBA-CEE5-0B41FC8FEFD4}"/>
              </a:ext>
            </a:extLst>
          </p:cNvPr>
          <p:cNvSpPr txBox="1"/>
          <p:nvPr/>
        </p:nvSpPr>
        <p:spPr>
          <a:xfrm>
            <a:off x="844153" y="3678183"/>
            <a:ext cx="1557089" cy="307777"/>
          </a:xfrm>
          <a:prstGeom prst="rect">
            <a:avLst/>
          </a:prstGeom>
          <a:noFill/>
        </p:spPr>
        <p:txBody>
          <a:bodyPr wrap="square" rtlCol="0">
            <a:spAutoFit/>
          </a:bodyPr>
          <a:lstStyle/>
          <a:p>
            <a:r>
              <a:rPr lang="en-IN" sz="1400" i="1" dirty="0">
                <a:latin typeface="Raleway" pitchFamily="2" charset="0"/>
              </a:rPr>
              <a:t>Code:</a:t>
            </a:r>
          </a:p>
        </p:txBody>
      </p:sp>
      <p:cxnSp>
        <p:nvCxnSpPr>
          <p:cNvPr id="8" name="Straight Connector 7">
            <a:extLst>
              <a:ext uri="{FF2B5EF4-FFF2-40B4-BE49-F238E27FC236}">
                <a16:creationId xmlns:a16="http://schemas.microsoft.com/office/drawing/2014/main" id="{076EA529-6D84-15F4-0FFE-4B9C2311E662}"/>
              </a:ext>
            </a:extLst>
          </p:cNvPr>
          <p:cNvCxnSpPr>
            <a:cxnSpLocks/>
          </p:cNvCxnSpPr>
          <p:nvPr/>
        </p:nvCxnSpPr>
        <p:spPr>
          <a:xfrm>
            <a:off x="844153" y="4035792"/>
            <a:ext cx="6090715"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2AF8D39-7CB3-3875-DD39-9839A7C34FE8}"/>
              </a:ext>
            </a:extLst>
          </p:cNvPr>
          <p:cNvSpPr txBox="1"/>
          <p:nvPr/>
        </p:nvSpPr>
        <p:spPr>
          <a:xfrm>
            <a:off x="7939973" y="1116290"/>
            <a:ext cx="1557089" cy="307777"/>
          </a:xfrm>
          <a:prstGeom prst="rect">
            <a:avLst/>
          </a:prstGeom>
          <a:noFill/>
        </p:spPr>
        <p:txBody>
          <a:bodyPr wrap="square" rtlCol="0">
            <a:spAutoFit/>
          </a:bodyPr>
          <a:lstStyle/>
          <a:p>
            <a:r>
              <a:rPr lang="en-IN" sz="1400" i="1" dirty="0">
                <a:latin typeface="Raleway" pitchFamily="2" charset="0"/>
              </a:rPr>
              <a:t>Output:</a:t>
            </a:r>
          </a:p>
        </p:txBody>
      </p:sp>
      <p:cxnSp>
        <p:nvCxnSpPr>
          <p:cNvPr id="10" name="Straight Connector 9">
            <a:extLst>
              <a:ext uri="{FF2B5EF4-FFF2-40B4-BE49-F238E27FC236}">
                <a16:creationId xmlns:a16="http://schemas.microsoft.com/office/drawing/2014/main" id="{E075CA60-F4BF-A80D-9A11-0D33F9EAABEA}"/>
              </a:ext>
            </a:extLst>
          </p:cNvPr>
          <p:cNvCxnSpPr>
            <a:cxnSpLocks/>
          </p:cNvCxnSpPr>
          <p:nvPr/>
        </p:nvCxnSpPr>
        <p:spPr>
          <a:xfrm>
            <a:off x="8010311" y="1473899"/>
            <a:ext cx="6115997"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01496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5223A-D1F6-B9D9-3C73-ABE4D867280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A921C80-FB6A-D8C1-66D6-928BE378A0E2}"/>
              </a:ext>
            </a:extLst>
          </p:cNvPr>
          <p:cNvSpPr>
            <a:spLocks/>
          </p:cNvSpPr>
          <p:nvPr/>
        </p:nvSpPr>
        <p:spPr>
          <a:xfrm>
            <a:off x="0" y="0"/>
            <a:ext cx="14630400"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C7343C8-9E50-3AB5-BC0F-79C1AF6A25B0}"/>
              </a:ext>
            </a:extLst>
          </p:cNvPr>
          <p:cNvSpPr/>
          <p:nvPr/>
        </p:nvSpPr>
        <p:spPr>
          <a:xfrm>
            <a:off x="-105508" y="-93982"/>
            <a:ext cx="14735908" cy="451132"/>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664986E-6EBE-5095-31B2-4048FBAF42FA}"/>
              </a:ext>
            </a:extLst>
          </p:cNvPr>
          <p:cNvSpPr/>
          <p:nvPr/>
        </p:nvSpPr>
        <p:spPr>
          <a:xfrm>
            <a:off x="-52754" y="7263721"/>
            <a:ext cx="14735908" cy="1138691"/>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1">
            <a:extLst>
              <a:ext uri="{FF2B5EF4-FFF2-40B4-BE49-F238E27FC236}">
                <a16:creationId xmlns:a16="http://schemas.microsoft.com/office/drawing/2014/main" id="{F9D5CADB-6D14-7401-1188-8428BCF2A1E5}"/>
              </a:ext>
            </a:extLst>
          </p:cNvPr>
          <p:cNvSpPr/>
          <p:nvPr/>
        </p:nvSpPr>
        <p:spPr>
          <a:xfrm>
            <a:off x="864036" y="1686092"/>
            <a:ext cx="8681407" cy="682791"/>
          </a:xfrm>
          <a:prstGeom prst="rect">
            <a:avLst/>
          </a:prstGeom>
          <a:noFill/>
          <a:ln/>
        </p:spPr>
        <p:txBody>
          <a:bodyPr wrap="square" lIns="0" tIns="0" rIns="0" bIns="0" rtlCol="0" anchor="t"/>
          <a:lstStyle/>
          <a:p>
            <a:pPr>
              <a:lnSpc>
                <a:spcPts val="3100"/>
              </a:lnSpc>
            </a:pPr>
            <a:r>
              <a:rPr lang="en-US" sz="1900" b="1" dirty="0">
                <a:solidFill>
                  <a:srgbClr val="172E40"/>
                </a:solidFill>
                <a:latin typeface="Raleway Medium" pitchFamily="2" charset="0"/>
              </a:rPr>
              <a:t>7. Creating an alert when drug or poison evidence is entered into forensics</a:t>
            </a:r>
          </a:p>
        </p:txBody>
      </p:sp>
      <p:sp>
        <p:nvSpPr>
          <p:cNvPr id="4" name="Text 2">
            <a:extLst>
              <a:ext uri="{FF2B5EF4-FFF2-40B4-BE49-F238E27FC236}">
                <a16:creationId xmlns:a16="http://schemas.microsoft.com/office/drawing/2014/main" id="{58ECF266-A61A-FEA0-6B73-4CA4F5685433}"/>
              </a:ext>
            </a:extLst>
          </p:cNvPr>
          <p:cNvSpPr/>
          <p:nvPr/>
        </p:nvSpPr>
        <p:spPr>
          <a:xfrm>
            <a:off x="858618" y="2368883"/>
            <a:ext cx="9779620" cy="1221608"/>
          </a:xfrm>
          <a:prstGeom prst="rect">
            <a:avLst/>
          </a:prstGeom>
          <a:noFill/>
          <a:ln/>
        </p:spPr>
        <p:txBody>
          <a:bodyPr wrap="square" lIns="0" tIns="0" rIns="0" bIns="0" rtlCol="0" anchor="t"/>
          <a:lstStyle/>
          <a:p>
            <a:pPr>
              <a:lnSpc>
                <a:spcPts val="3100"/>
              </a:lnSpc>
            </a:pPr>
            <a:r>
              <a:rPr lang="en-US" sz="1400" dirty="0">
                <a:solidFill>
                  <a:srgbClr val="172E40"/>
                </a:solidFill>
                <a:latin typeface="Raleway Medium" pitchFamily="2" charset="0"/>
              </a:rPr>
              <a:t>To automatically generate an alert when toxic substances (drug or poison) are detected in a forensic report</a:t>
            </a:r>
          </a:p>
        </p:txBody>
      </p:sp>
      <p:pic>
        <p:nvPicPr>
          <p:cNvPr id="9" name="Picture 8">
            <a:extLst>
              <a:ext uri="{FF2B5EF4-FFF2-40B4-BE49-F238E27FC236}">
                <a16:creationId xmlns:a16="http://schemas.microsoft.com/office/drawing/2014/main" id="{9EC64FD3-EECD-4947-9D38-A4FB8EC04C82}"/>
              </a:ext>
            </a:extLst>
          </p:cNvPr>
          <p:cNvPicPr>
            <a:picLocks noChangeAspect="1"/>
          </p:cNvPicPr>
          <p:nvPr/>
        </p:nvPicPr>
        <p:blipFill>
          <a:blip r:embed="rId3"/>
          <a:srcRect l="17120" t="23578" r="17378" b="48374"/>
          <a:stretch/>
        </p:blipFill>
        <p:spPr>
          <a:xfrm>
            <a:off x="956848" y="3913885"/>
            <a:ext cx="9583160" cy="2308303"/>
          </a:xfrm>
          <a:prstGeom prst="rect">
            <a:avLst/>
          </a:prstGeom>
        </p:spPr>
      </p:pic>
      <p:sp>
        <p:nvSpPr>
          <p:cNvPr id="7" name="TextBox 6">
            <a:extLst>
              <a:ext uri="{FF2B5EF4-FFF2-40B4-BE49-F238E27FC236}">
                <a16:creationId xmlns:a16="http://schemas.microsoft.com/office/drawing/2014/main" id="{D68113D2-28D7-156B-DBAE-F7EE2C306186}"/>
              </a:ext>
            </a:extLst>
          </p:cNvPr>
          <p:cNvSpPr txBox="1"/>
          <p:nvPr/>
        </p:nvSpPr>
        <p:spPr>
          <a:xfrm>
            <a:off x="956848" y="3485739"/>
            <a:ext cx="1557089" cy="307777"/>
          </a:xfrm>
          <a:prstGeom prst="rect">
            <a:avLst/>
          </a:prstGeom>
          <a:noFill/>
        </p:spPr>
        <p:txBody>
          <a:bodyPr wrap="square" rtlCol="0">
            <a:spAutoFit/>
          </a:bodyPr>
          <a:lstStyle/>
          <a:p>
            <a:r>
              <a:rPr lang="en-IN" sz="1400" i="1" dirty="0">
                <a:latin typeface="Raleway" pitchFamily="2" charset="0"/>
              </a:rPr>
              <a:t>Code:</a:t>
            </a:r>
          </a:p>
        </p:txBody>
      </p:sp>
      <p:cxnSp>
        <p:nvCxnSpPr>
          <p:cNvPr id="8" name="Straight Connector 7">
            <a:extLst>
              <a:ext uri="{FF2B5EF4-FFF2-40B4-BE49-F238E27FC236}">
                <a16:creationId xmlns:a16="http://schemas.microsoft.com/office/drawing/2014/main" id="{242EA794-AED0-9F1C-FE20-E1ABBE5F515C}"/>
              </a:ext>
            </a:extLst>
          </p:cNvPr>
          <p:cNvCxnSpPr>
            <a:cxnSpLocks/>
          </p:cNvCxnSpPr>
          <p:nvPr/>
        </p:nvCxnSpPr>
        <p:spPr>
          <a:xfrm>
            <a:off x="956848" y="3843348"/>
            <a:ext cx="6090715"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24360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176C44-8E65-94B3-3515-DA4A2971F702}"/>
              </a:ext>
            </a:extLst>
          </p:cNvPr>
          <p:cNvSpPr>
            <a:spLocks/>
          </p:cNvSpPr>
          <p:nvPr/>
        </p:nvSpPr>
        <p:spPr>
          <a:xfrm>
            <a:off x="0" y="0"/>
            <a:ext cx="14630400" cy="822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7AE74A5B-6DFB-0176-851B-06EAE44DCDEC}"/>
              </a:ext>
            </a:extLst>
          </p:cNvPr>
          <p:cNvSpPr/>
          <p:nvPr/>
        </p:nvSpPr>
        <p:spPr>
          <a:xfrm>
            <a:off x="-105508" y="-93982"/>
            <a:ext cx="14735908" cy="451132"/>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53019F8-6A05-D34F-8F2A-D80A78F3C6C7}"/>
              </a:ext>
            </a:extLst>
          </p:cNvPr>
          <p:cNvSpPr/>
          <p:nvPr/>
        </p:nvSpPr>
        <p:spPr>
          <a:xfrm>
            <a:off x="-52754" y="7263721"/>
            <a:ext cx="14735908" cy="1138691"/>
          </a:xfrm>
          <a:prstGeom prst="rect">
            <a:avLst/>
          </a:prstGeom>
          <a:solidFill>
            <a:srgbClr val="2727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4F62FE36-6F2E-EB36-4B21-C102DFBEAF4D}"/>
              </a:ext>
            </a:extLst>
          </p:cNvPr>
          <p:cNvPicPr>
            <a:picLocks noChangeAspect="1"/>
          </p:cNvPicPr>
          <p:nvPr/>
        </p:nvPicPr>
        <p:blipFill>
          <a:blip r:embed="rId2"/>
          <a:srcRect l="16158" t="19377" r="45406" b="18428"/>
          <a:stretch/>
        </p:blipFill>
        <p:spPr>
          <a:xfrm>
            <a:off x="303706" y="929828"/>
            <a:ext cx="6958740" cy="6333893"/>
          </a:xfrm>
          <a:prstGeom prst="rect">
            <a:avLst/>
          </a:prstGeom>
          <a:ln w="28575">
            <a:noFill/>
          </a:ln>
        </p:spPr>
      </p:pic>
      <p:pic>
        <p:nvPicPr>
          <p:cNvPr id="8" name="Picture 7">
            <a:extLst>
              <a:ext uri="{FF2B5EF4-FFF2-40B4-BE49-F238E27FC236}">
                <a16:creationId xmlns:a16="http://schemas.microsoft.com/office/drawing/2014/main" id="{C189EDDE-4571-5C85-F6FB-A7886C4804B7}"/>
              </a:ext>
            </a:extLst>
          </p:cNvPr>
          <p:cNvPicPr>
            <a:picLocks noChangeAspect="1"/>
          </p:cNvPicPr>
          <p:nvPr/>
        </p:nvPicPr>
        <p:blipFill>
          <a:blip r:embed="rId3"/>
          <a:srcRect l="13996" t="61156" r="52515" b="23577"/>
          <a:stretch/>
        </p:blipFill>
        <p:spPr>
          <a:xfrm>
            <a:off x="7566152" y="3260762"/>
            <a:ext cx="6660896" cy="1708075"/>
          </a:xfrm>
          <a:prstGeom prst="rect">
            <a:avLst/>
          </a:prstGeom>
          <a:ln w="28575">
            <a:noFill/>
          </a:ln>
        </p:spPr>
      </p:pic>
      <p:sp>
        <p:nvSpPr>
          <p:cNvPr id="6" name="TextBox 5">
            <a:extLst>
              <a:ext uri="{FF2B5EF4-FFF2-40B4-BE49-F238E27FC236}">
                <a16:creationId xmlns:a16="http://schemas.microsoft.com/office/drawing/2014/main" id="{5066164B-55CB-464E-AE92-3A86315716D2}"/>
              </a:ext>
            </a:extLst>
          </p:cNvPr>
          <p:cNvSpPr txBox="1"/>
          <p:nvPr/>
        </p:nvSpPr>
        <p:spPr>
          <a:xfrm>
            <a:off x="303706" y="533022"/>
            <a:ext cx="1557089" cy="307777"/>
          </a:xfrm>
          <a:prstGeom prst="rect">
            <a:avLst/>
          </a:prstGeom>
          <a:noFill/>
        </p:spPr>
        <p:txBody>
          <a:bodyPr wrap="square" rtlCol="0">
            <a:spAutoFit/>
          </a:bodyPr>
          <a:lstStyle/>
          <a:p>
            <a:r>
              <a:rPr lang="en-IN" sz="1400" i="1" dirty="0">
                <a:latin typeface="Raleway" pitchFamily="2" charset="0"/>
              </a:rPr>
              <a:t>Output:</a:t>
            </a:r>
          </a:p>
        </p:txBody>
      </p:sp>
      <p:cxnSp>
        <p:nvCxnSpPr>
          <p:cNvPr id="7" name="Straight Connector 6">
            <a:extLst>
              <a:ext uri="{FF2B5EF4-FFF2-40B4-BE49-F238E27FC236}">
                <a16:creationId xmlns:a16="http://schemas.microsoft.com/office/drawing/2014/main" id="{B7527221-804B-9276-FE23-8444D01F2043}"/>
              </a:ext>
            </a:extLst>
          </p:cNvPr>
          <p:cNvCxnSpPr>
            <a:cxnSpLocks/>
          </p:cNvCxnSpPr>
          <p:nvPr/>
        </p:nvCxnSpPr>
        <p:spPr>
          <a:xfrm>
            <a:off x="374044" y="890631"/>
            <a:ext cx="6115997" cy="0"/>
          </a:xfrm>
          <a:prstGeom prst="line">
            <a:avLst/>
          </a:prstGeom>
          <a:ln w="57150">
            <a:solidFill>
              <a:srgbClr val="FFE14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82344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49DEF-C3D6-500A-138F-97084BC0BAE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7D51DDC-8B11-31C8-0F83-73B083AEBEF7}"/>
              </a:ext>
            </a:extLst>
          </p:cNvPr>
          <p:cNvSpPr/>
          <p:nvPr/>
        </p:nvSpPr>
        <p:spPr>
          <a:xfrm>
            <a:off x="1087177" y="713679"/>
            <a:ext cx="6662976" cy="635198"/>
          </a:xfrm>
          <a:prstGeom prst="rect">
            <a:avLst/>
          </a:prstGeom>
          <a:noFill/>
          <a:ln/>
        </p:spPr>
        <p:txBody>
          <a:bodyPr wrap="none" lIns="0" tIns="0" rIns="0" bIns="0" rtlCol="0" anchor="t"/>
          <a:lstStyle/>
          <a:p>
            <a:pPr>
              <a:lnSpc>
                <a:spcPts val="5400"/>
              </a:lnSpc>
            </a:pPr>
            <a:r>
              <a:rPr lang="en-US" sz="4300" b="1">
                <a:solidFill>
                  <a:srgbClr val="FFE14D"/>
                </a:solidFill>
                <a:latin typeface="Aharoni" panose="02010803020104030203" pitchFamily="2" charset="-79"/>
                <a:ea typeface="Comfortaa Bold" pitchFamily="34" charset="-122"/>
                <a:cs typeface="Aharoni" panose="02010803020104030203" pitchFamily="2" charset="-79"/>
              </a:rPr>
              <a:t>INVESTIGATION HIGHLIGHTS</a:t>
            </a:r>
          </a:p>
        </p:txBody>
      </p:sp>
      <p:sp>
        <p:nvSpPr>
          <p:cNvPr id="2" name="TextBox 1">
            <a:extLst>
              <a:ext uri="{FF2B5EF4-FFF2-40B4-BE49-F238E27FC236}">
                <a16:creationId xmlns:a16="http://schemas.microsoft.com/office/drawing/2014/main" id="{A91C2DBD-7F4E-3051-6BE9-3FD3130B337B}"/>
              </a:ext>
            </a:extLst>
          </p:cNvPr>
          <p:cNvSpPr txBox="1"/>
          <p:nvPr/>
        </p:nvSpPr>
        <p:spPr>
          <a:xfrm>
            <a:off x="1087176" y="1738846"/>
            <a:ext cx="12433751" cy="5898995"/>
          </a:xfrm>
          <a:prstGeom prst="rect">
            <a:avLst/>
          </a:prstGeom>
          <a:noFill/>
          <a:ln/>
        </p:spPr>
        <p:txBody>
          <a:bodyPr wrap="square" lIns="0" tIns="0" rIns="0" bIns="0" rtlCol="0" anchor="t"/>
          <a:lstStyle>
            <a:defPPr>
              <a:defRPr lang="en-US"/>
            </a:defPPr>
            <a:lvl1pPr indent="0" algn="ctr">
              <a:lnSpc>
                <a:spcPts val="2850"/>
              </a:lnSpc>
              <a:buNone/>
              <a:defRPr>
                <a:solidFill>
                  <a:srgbClr val="D7D4CC"/>
                </a:solidFill>
                <a:latin typeface="Raleway Medium" pitchFamily="34" charset="0"/>
                <a:ea typeface="Raleway Medium" pitchFamily="34" charset="-122"/>
                <a:cs typeface="Raleway Medium" pitchFamily="34" charset="-120"/>
              </a:defRPr>
            </a:lvl1pPr>
          </a:lstStyle>
          <a:p>
            <a:pPr marL="285750" indent="-285750" algn="l">
              <a:lnSpc>
                <a:spcPct val="200000"/>
              </a:lnSpc>
              <a:buFont typeface="Arial" panose="020B0604020202020204" pitchFamily="34" charset="0"/>
              <a:buChar char="•"/>
            </a:pPr>
            <a:r>
              <a:rPr lang="en-US" b="1" i="1">
                <a:solidFill>
                  <a:schemeClr val="bg1"/>
                </a:solidFill>
              </a:rPr>
              <a:t>Crime Pattern Detection:</a:t>
            </a:r>
            <a:r>
              <a:rPr lang="en-US" i="1">
                <a:solidFill>
                  <a:schemeClr val="bg1"/>
                </a:solidFill>
              </a:rPr>
              <a:t> </a:t>
            </a:r>
            <a:r>
              <a:rPr lang="en-US">
                <a:solidFill>
                  <a:schemeClr val="bg1"/>
                </a:solidFill>
              </a:rPr>
              <a:t>Identified Homicide and Kidnapping occurrences in commercial areas.</a:t>
            </a:r>
          </a:p>
          <a:p>
            <a:pPr marL="285750" indent="-285750" algn="l">
              <a:lnSpc>
                <a:spcPct val="200000"/>
              </a:lnSpc>
              <a:buFont typeface="Arial" panose="020B0604020202020204" pitchFamily="34" charset="0"/>
              <a:buChar char="•"/>
            </a:pPr>
            <a:r>
              <a:rPr lang="en-US" b="1" i="1">
                <a:solidFill>
                  <a:schemeClr val="bg1"/>
                </a:solidFill>
              </a:rPr>
              <a:t>Officer Assignment Tracking: </a:t>
            </a:r>
            <a:r>
              <a:rPr lang="en-US">
                <a:solidFill>
                  <a:schemeClr val="bg1"/>
                </a:solidFill>
              </a:rPr>
              <a:t>Listed officers handling drug-related cases for rapid coordination.</a:t>
            </a:r>
          </a:p>
          <a:p>
            <a:pPr marL="285750" indent="-285750" algn="l">
              <a:lnSpc>
                <a:spcPct val="200000"/>
              </a:lnSpc>
              <a:buFont typeface="Arial" panose="020B0604020202020204" pitchFamily="34" charset="0"/>
              <a:buChar char="•"/>
            </a:pPr>
            <a:r>
              <a:rPr lang="en-US" b="1" i="1">
                <a:solidFill>
                  <a:schemeClr val="bg1"/>
                </a:solidFill>
              </a:rPr>
              <a:t>Victim Profile Matching: </a:t>
            </a:r>
            <a:r>
              <a:rPr lang="en-US">
                <a:solidFill>
                  <a:schemeClr val="bg1"/>
                </a:solidFill>
              </a:rPr>
              <a:t>Located victims with fatalities found in similar locations.</a:t>
            </a:r>
          </a:p>
          <a:p>
            <a:pPr marL="285750" indent="-285750" algn="l">
              <a:lnSpc>
                <a:spcPct val="200000"/>
              </a:lnSpc>
              <a:buFont typeface="Arial" panose="020B0604020202020204" pitchFamily="34" charset="0"/>
              <a:buChar char="•"/>
            </a:pPr>
            <a:r>
              <a:rPr lang="en-US" b="1" i="1">
                <a:solidFill>
                  <a:schemeClr val="bg1"/>
                </a:solidFill>
              </a:rPr>
              <a:t>Affiliated Suspects Monitoring: </a:t>
            </a:r>
            <a:r>
              <a:rPr lang="en-US">
                <a:solidFill>
                  <a:schemeClr val="bg1"/>
                </a:solidFill>
              </a:rPr>
              <a:t>Tracked at-large suspects affiliated with gangs or organizations involved in homicide or kidnapping.</a:t>
            </a:r>
          </a:p>
          <a:p>
            <a:pPr marL="285750" indent="-285750" algn="l">
              <a:lnSpc>
                <a:spcPct val="200000"/>
              </a:lnSpc>
              <a:buFont typeface="Arial" panose="020B0604020202020204" pitchFamily="34" charset="0"/>
              <a:buChar char="•"/>
            </a:pPr>
            <a:r>
              <a:rPr lang="en-US" b="1" i="1">
                <a:solidFill>
                  <a:schemeClr val="bg1"/>
                </a:solidFill>
              </a:rPr>
              <a:t>Forensics Insight: </a:t>
            </a:r>
            <a:r>
              <a:rPr lang="en-US">
                <a:solidFill>
                  <a:schemeClr val="bg1"/>
                </a:solidFill>
              </a:rPr>
              <a:t>Traced forensic reports showing drug evidence in cases with severe injuries.</a:t>
            </a:r>
          </a:p>
          <a:p>
            <a:pPr marL="285750" indent="-285750" algn="l">
              <a:lnSpc>
                <a:spcPct val="200000"/>
              </a:lnSpc>
              <a:buFont typeface="Arial" panose="020B0604020202020204" pitchFamily="34" charset="0"/>
              <a:buChar char="•"/>
            </a:pPr>
            <a:r>
              <a:rPr lang="en-US" b="1" i="1">
                <a:solidFill>
                  <a:schemeClr val="bg1"/>
                </a:solidFill>
              </a:rPr>
              <a:t>High-Value Open Case Tracking: </a:t>
            </a:r>
            <a:r>
              <a:rPr lang="en-US">
                <a:solidFill>
                  <a:schemeClr val="bg1"/>
                </a:solidFill>
              </a:rPr>
              <a:t>Created a view to monitor robbery/kidnapping cases with high ransom or stolen value.</a:t>
            </a:r>
          </a:p>
          <a:p>
            <a:pPr marL="285750" indent="-285750" algn="l">
              <a:lnSpc>
                <a:spcPct val="200000"/>
              </a:lnSpc>
              <a:buFont typeface="Arial" panose="020B0604020202020204" pitchFamily="34" charset="0"/>
              <a:buChar char="•"/>
            </a:pPr>
            <a:r>
              <a:rPr lang="en-US" b="1" i="1">
                <a:solidFill>
                  <a:schemeClr val="bg1"/>
                </a:solidFill>
              </a:rPr>
              <a:t>Real-Time Toxicology Alerts: </a:t>
            </a:r>
            <a:r>
              <a:rPr lang="en-US">
                <a:solidFill>
                  <a:schemeClr val="bg1"/>
                </a:solidFill>
              </a:rPr>
              <a:t>Built an alert system for drug or poison entries in forensics — enabling early response</a:t>
            </a:r>
          </a:p>
        </p:txBody>
      </p:sp>
    </p:spTree>
    <p:extLst>
      <p:ext uri="{BB962C8B-B14F-4D97-AF65-F5344CB8AC3E}">
        <p14:creationId xmlns:p14="http://schemas.microsoft.com/office/powerpoint/2010/main" val="187669965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286618" y="635316"/>
            <a:ext cx="6662976" cy="635198"/>
          </a:xfrm>
          <a:prstGeom prst="rect">
            <a:avLst/>
          </a:prstGeom>
          <a:noFill/>
          <a:ln/>
        </p:spPr>
        <p:txBody>
          <a:bodyPr wrap="none" lIns="0" tIns="0" rIns="0" bIns="0" rtlCol="0" anchor="t"/>
          <a:lstStyle/>
          <a:p>
            <a:pPr>
              <a:lnSpc>
                <a:spcPts val="5400"/>
              </a:lnSpc>
            </a:pPr>
            <a:r>
              <a:rPr lang="en-US" sz="4300" b="1">
                <a:solidFill>
                  <a:srgbClr val="FFE14D"/>
                </a:solidFill>
                <a:latin typeface="Aharoni" panose="02010803020104030203" pitchFamily="2" charset="-79"/>
                <a:ea typeface="Comfortaa Bold" pitchFamily="34" charset="-122"/>
                <a:cs typeface="Aharoni" panose="02010803020104030203" pitchFamily="2" charset="-79"/>
              </a:rPr>
              <a:t>CONCLUSION - CASE STATUS</a:t>
            </a:r>
          </a:p>
        </p:txBody>
      </p:sp>
      <p:sp>
        <p:nvSpPr>
          <p:cNvPr id="4" name="Text 1"/>
          <p:cNvSpPr/>
          <p:nvPr/>
        </p:nvSpPr>
        <p:spPr>
          <a:xfrm>
            <a:off x="5961888" y="1916951"/>
            <a:ext cx="3600331" cy="754499"/>
          </a:xfrm>
          <a:prstGeom prst="rect">
            <a:avLst/>
          </a:prstGeom>
          <a:noFill/>
          <a:ln/>
        </p:spPr>
        <p:txBody>
          <a:bodyPr wrap="none" lIns="0" tIns="0" rIns="0" bIns="0" rtlCol="0" anchor="t"/>
          <a:lstStyle/>
          <a:p>
            <a:pPr marL="0" indent="0">
              <a:lnSpc>
                <a:spcPts val="5900"/>
              </a:lnSpc>
              <a:buNone/>
            </a:pPr>
            <a:r>
              <a:rPr lang="en-US" sz="5900" b="1">
                <a:solidFill>
                  <a:srgbClr val="D7D4CC"/>
                </a:solidFill>
                <a:latin typeface="Comfortaa Bold" pitchFamily="34" charset="0"/>
                <a:ea typeface="Comfortaa Bold" pitchFamily="34" charset="-122"/>
                <a:cs typeface="Comfortaa Bold" pitchFamily="34" charset="-120"/>
              </a:rPr>
              <a:t>100%</a:t>
            </a:r>
            <a:endParaRPr lang="en-US" sz="5900"/>
          </a:p>
        </p:txBody>
      </p:sp>
      <p:sp>
        <p:nvSpPr>
          <p:cNvPr id="5" name="Text 2"/>
          <p:cNvSpPr/>
          <p:nvPr/>
        </p:nvSpPr>
        <p:spPr>
          <a:xfrm>
            <a:off x="5961888" y="2785727"/>
            <a:ext cx="3449360" cy="317540"/>
          </a:xfrm>
          <a:prstGeom prst="rect">
            <a:avLst/>
          </a:prstGeom>
          <a:noFill/>
          <a:ln/>
        </p:spPr>
        <p:txBody>
          <a:bodyPr wrap="none" lIns="0" tIns="0" rIns="0" bIns="0" rtlCol="0" anchor="t"/>
          <a:lstStyle/>
          <a:p>
            <a:pPr marL="0" indent="0">
              <a:lnSpc>
                <a:spcPts val="2500"/>
              </a:lnSpc>
              <a:buNone/>
            </a:pPr>
            <a:r>
              <a:rPr lang="en-US" sz="2000" b="1">
                <a:solidFill>
                  <a:srgbClr val="D7D4CC"/>
                </a:solidFill>
                <a:latin typeface="Comfortaa Bold" pitchFamily="34" charset="0"/>
                <a:ea typeface="Comfortaa Bold" pitchFamily="34" charset="-122"/>
                <a:cs typeface="Comfortaa Bold" pitchFamily="34" charset="-120"/>
              </a:rPr>
              <a:t>Database Implementation</a:t>
            </a:r>
            <a:endParaRPr lang="en-US" sz="2000"/>
          </a:p>
        </p:txBody>
      </p:sp>
      <p:sp>
        <p:nvSpPr>
          <p:cNvPr id="6" name="Text 3"/>
          <p:cNvSpPr/>
          <p:nvPr/>
        </p:nvSpPr>
        <p:spPr>
          <a:xfrm>
            <a:off x="5961888" y="3217545"/>
            <a:ext cx="4450079" cy="731758"/>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a:solidFill>
                  <a:srgbClr val="D7D4CC"/>
                </a:solidFill>
                <a:latin typeface="Raleway Medium" pitchFamily="34" charset="0"/>
                <a:ea typeface="Raleway Medium" pitchFamily="34" charset="-122"/>
                <a:cs typeface="Raleway Medium" pitchFamily="34" charset="-120"/>
              </a:rPr>
              <a:t>E</a:t>
            </a:r>
            <a:r>
              <a:rPr lang="en-US" sz="1800">
                <a:solidFill>
                  <a:srgbClr val="D7D4CC"/>
                </a:solidFill>
                <a:latin typeface="Raleway Medium" pitchFamily="34" charset="0"/>
                <a:ea typeface="Raleway Medium" pitchFamily="34" charset="-122"/>
                <a:cs typeface="Raleway Medium" pitchFamily="34" charset="-120"/>
              </a:rPr>
              <a:t>ntities, attributes, and subtypes</a:t>
            </a:r>
          </a:p>
          <a:p>
            <a:pPr marL="285750" indent="-285750">
              <a:lnSpc>
                <a:spcPts val="2850"/>
              </a:lnSpc>
              <a:buFont typeface="Arial" panose="020B0604020202020204" pitchFamily="34" charset="0"/>
              <a:buChar char="•"/>
            </a:pPr>
            <a:r>
              <a:rPr lang="en-US" sz="1800">
                <a:solidFill>
                  <a:srgbClr val="D7D4CC"/>
                </a:solidFill>
                <a:latin typeface="Raleway Medium" pitchFamily="34" charset="0"/>
                <a:ea typeface="Raleway Medium" pitchFamily="34" charset="-122"/>
                <a:cs typeface="Raleway Medium" pitchFamily="34" charset="-120"/>
              </a:rPr>
              <a:t>Composite, and multivalued Attributes</a:t>
            </a:r>
          </a:p>
        </p:txBody>
      </p:sp>
      <p:sp>
        <p:nvSpPr>
          <p:cNvPr id="7" name="Text 4"/>
          <p:cNvSpPr/>
          <p:nvPr/>
        </p:nvSpPr>
        <p:spPr>
          <a:xfrm>
            <a:off x="10872680" y="1916952"/>
            <a:ext cx="3600331" cy="754499"/>
          </a:xfrm>
          <a:prstGeom prst="rect">
            <a:avLst/>
          </a:prstGeom>
          <a:noFill/>
          <a:ln/>
        </p:spPr>
        <p:txBody>
          <a:bodyPr wrap="none" lIns="0" tIns="0" rIns="0" bIns="0" rtlCol="0" anchor="t"/>
          <a:lstStyle/>
          <a:p>
            <a:pPr marL="0" indent="0">
              <a:lnSpc>
                <a:spcPts val="5900"/>
              </a:lnSpc>
              <a:buNone/>
            </a:pPr>
            <a:r>
              <a:rPr lang="en-US" sz="5900" b="1">
                <a:solidFill>
                  <a:srgbClr val="D7D4CC"/>
                </a:solidFill>
                <a:latin typeface="Comfortaa Bold" pitchFamily="34" charset="0"/>
                <a:ea typeface="Comfortaa Bold" pitchFamily="34" charset="-122"/>
                <a:cs typeface="Comfortaa Bold" pitchFamily="34" charset="-120"/>
              </a:rPr>
              <a:t>100%</a:t>
            </a:r>
            <a:endParaRPr lang="en-US" sz="5900"/>
          </a:p>
        </p:txBody>
      </p:sp>
      <p:sp>
        <p:nvSpPr>
          <p:cNvPr id="8" name="Text 5"/>
          <p:cNvSpPr/>
          <p:nvPr/>
        </p:nvSpPr>
        <p:spPr>
          <a:xfrm>
            <a:off x="10872681" y="2770880"/>
            <a:ext cx="2540556" cy="317540"/>
          </a:xfrm>
          <a:prstGeom prst="rect">
            <a:avLst/>
          </a:prstGeom>
          <a:noFill/>
          <a:ln/>
        </p:spPr>
        <p:txBody>
          <a:bodyPr wrap="none" lIns="0" tIns="0" rIns="0" bIns="0" rtlCol="0" anchor="t"/>
          <a:lstStyle/>
          <a:p>
            <a:pPr marL="0" indent="0">
              <a:lnSpc>
                <a:spcPts val="2500"/>
              </a:lnSpc>
              <a:buNone/>
            </a:pPr>
            <a:r>
              <a:rPr lang="en-US" sz="2000" b="1">
                <a:solidFill>
                  <a:srgbClr val="D7D4CC"/>
                </a:solidFill>
                <a:latin typeface="Comfortaa Bold" pitchFamily="34" charset="0"/>
                <a:ea typeface="Comfortaa Bold" pitchFamily="34" charset="-122"/>
                <a:cs typeface="Comfortaa Bold" pitchFamily="34" charset="-120"/>
              </a:rPr>
              <a:t>Entity Linking</a:t>
            </a:r>
            <a:endParaRPr lang="en-US" sz="2000"/>
          </a:p>
        </p:txBody>
      </p:sp>
      <p:sp>
        <p:nvSpPr>
          <p:cNvPr id="9" name="Text 6"/>
          <p:cNvSpPr/>
          <p:nvPr/>
        </p:nvSpPr>
        <p:spPr>
          <a:xfrm>
            <a:off x="10872681" y="3217545"/>
            <a:ext cx="3600331" cy="731758"/>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800">
                <a:solidFill>
                  <a:srgbClr val="D7D4CC"/>
                </a:solidFill>
                <a:latin typeface="Raleway Medium" pitchFamily="34" charset="0"/>
                <a:ea typeface="Raleway Medium" pitchFamily="34" charset="-122"/>
                <a:cs typeface="Raleway Medium" pitchFamily="34" charset="-120"/>
              </a:rPr>
              <a:t>Complex joins and subqueries</a:t>
            </a:r>
          </a:p>
          <a:p>
            <a:pPr marL="285750" indent="-285750">
              <a:lnSpc>
                <a:spcPts val="2850"/>
              </a:lnSpc>
              <a:buFont typeface="Arial" panose="020B0604020202020204" pitchFamily="34" charset="0"/>
              <a:buChar char="•"/>
            </a:pPr>
            <a:r>
              <a:rPr lang="en-US">
                <a:solidFill>
                  <a:srgbClr val="D7D4CC"/>
                </a:solidFill>
                <a:latin typeface="Raleway Medium" pitchFamily="34" charset="0"/>
              </a:rPr>
              <a:t>Associative table</a:t>
            </a:r>
            <a:endParaRPr lang="en-US" sz="1800"/>
          </a:p>
        </p:txBody>
      </p:sp>
      <p:sp>
        <p:nvSpPr>
          <p:cNvPr id="10" name="Text 7"/>
          <p:cNvSpPr/>
          <p:nvPr/>
        </p:nvSpPr>
        <p:spPr>
          <a:xfrm>
            <a:off x="8258175" y="4749522"/>
            <a:ext cx="3113247" cy="754499"/>
          </a:xfrm>
          <a:prstGeom prst="rect">
            <a:avLst/>
          </a:prstGeom>
          <a:noFill/>
          <a:ln/>
        </p:spPr>
        <p:txBody>
          <a:bodyPr wrap="none" lIns="0" tIns="0" rIns="0" bIns="0" rtlCol="0" anchor="t"/>
          <a:lstStyle/>
          <a:p>
            <a:pPr marL="0" indent="0">
              <a:lnSpc>
                <a:spcPts val="5900"/>
              </a:lnSpc>
              <a:buNone/>
            </a:pPr>
            <a:r>
              <a:rPr lang="en-US" sz="5900" b="1">
                <a:solidFill>
                  <a:srgbClr val="D7D4CC"/>
                </a:solidFill>
                <a:latin typeface="Comfortaa Bold" pitchFamily="34" charset="0"/>
                <a:ea typeface="Comfortaa Bold" pitchFamily="34" charset="-122"/>
                <a:cs typeface="Comfortaa Bold" pitchFamily="34" charset="-120"/>
              </a:rPr>
              <a:t>100%</a:t>
            </a:r>
            <a:endParaRPr lang="en-US" sz="5900"/>
          </a:p>
        </p:txBody>
      </p:sp>
      <p:sp>
        <p:nvSpPr>
          <p:cNvPr id="11" name="Text 8"/>
          <p:cNvSpPr/>
          <p:nvPr/>
        </p:nvSpPr>
        <p:spPr>
          <a:xfrm>
            <a:off x="8186927" y="5561593"/>
            <a:ext cx="2626281" cy="317540"/>
          </a:xfrm>
          <a:prstGeom prst="rect">
            <a:avLst/>
          </a:prstGeom>
          <a:noFill/>
          <a:ln/>
        </p:spPr>
        <p:txBody>
          <a:bodyPr wrap="none" lIns="0" tIns="0" rIns="0" bIns="0" rtlCol="0" anchor="t"/>
          <a:lstStyle/>
          <a:p>
            <a:pPr marL="0" indent="0">
              <a:lnSpc>
                <a:spcPts val="2500"/>
              </a:lnSpc>
              <a:buNone/>
            </a:pPr>
            <a:r>
              <a:rPr lang="en-US" sz="2000" b="1">
                <a:solidFill>
                  <a:srgbClr val="D7D4CC"/>
                </a:solidFill>
                <a:latin typeface="Comfortaa Bold" pitchFamily="34" charset="0"/>
                <a:ea typeface="Comfortaa Bold" pitchFamily="34" charset="-122"/>
                <a:cs typeface="Comfortaa Bold" pitchFamily="34" charset="-120"/>
              </a:rPr>
              <a:t>Analytics Readiness</a:t>
            </a:r>
            <a:endParaRPr lang="en-US" sz="2000"/>
          </a:p>
        </p:txBody>
      </p:sp>
      <p:sp>
        <p:nvSpPr>
          <p:cNvPr id="12" name="Text 9"/>
          <p:cNvSpPr/>
          <p:nvPr/>
        </p:nvSpPr>
        <p:spPr>
          <a:xfrm>
            <a:off x="8186927" y="6056284"/>
            <a:ext cx="4372737" cy="731758"/>
          </a:xfrm>
          <a:prstGeom prst="rect">
            <a:avLst/>
          </a:prstGeom>
          <a:noFill/>
          <a:ln/>
        </p:spPr>
        <p:txBody>
          <a:bodyPr wrap="square" lIns="0" tIns="0" rIns="0" bIns="0" rtlCol="0" anchor="t"/>
          <a:lstStyle/>
          <a:p>
            <a:pPr marL="285750" indent="-285750">
              <a:lnSpc>
                <a:spcPts val="2850"/>
              </a:lnSpc>
              <a:buFont typeface="Arial" panose="020B0604020202020204" pitchFamily="34" charset="0"/>
              <a:buChar char="•"/>
            </a:pPr>
            <a:r>
              <a:rPr lang="en-US" sz="1800">
                <a:solidFill>
                  <a:srgbClr val="D7D4CC"/>
                </a:solidFill>
                <a:latin typeface="Raleway Medium" pitchFamily="34" charset="0"/>
                <a:ea typeface="Raleway Medium" pitchFamily="34" charset="-122"/>
                <a:cs typeface="Raleway Medium" pitchFamily="34" charset="-120"/>
              </a:rPr>
              <a:t>Designed to support decision-making</a:t>
            </a:r>
          </a:p>
          <a:p>
            <a:pPr marL="285750" indent="-285750">
              <a:lnSpc>
                <a:spcPts val="2850"/>
              </a:lnSpc>
              <a:buFont typeface="Arial" panose="020B0604020202020204" pitchFamily="34" charset="0"/>
              <a:buChar char="•"/>
            </a:pPr>
            <a:r>
              <a:rPr lang="en-US" sz="1800">
                <a:solidFill>
                  <a:srgbClr val="D7D4CC"/>
                </a:solidFill>
                <a:latin typeface="Raleway Medium" pitchFamily="34" charset="0"/>
                <a:ea typeface="Raleway Medium" pitchFamily="34" charset="-122"/>
                <a:cs typeface="Raleway Medium" pitchFamily="34" charset="-120"/>
              </a:rPr>
              <a:t>Query-driven insights</a:t>
            </a:r>
          </a:p>
          <a:p>
            <a:pPr marL="285750" indent="-285750">
              <a:lnSpc>
                <a:spcPts val="2850"/>
              </a:lnSpc>
              <a:buFont typeface="Arial" panose="020B0604020202020204" pitchFamily="34" charset="0"/>
              <a:buChar char="•"/>
            </a:pPr>
            <a:r>
              <a:rPr lang="en-US">
                <a:solidFill>
                  <a:srgbClr val="D7D4CC"/>
                </a:solidFill>
                <a:latin typeface="Raleway Medium" pitchFamily="34" charset="0"/>
              </a:rPr>
              <a:t>View and Trigger</a:t>
            </a:r>
            <a:endParaRPr lang="en-US" sz="1800"/>
          </a:p>
        </p:txBody>
      </p:sp>
      <p:pic>
        <p:nvPicPr>
          <p:cNvPr id="17" name="Picture 16" descr="A group of people in front of a sign&#10;&#10;AI-generated content may be incorrect.">
            <a:extLst>
              <a:ext uri="{FF2B5EF4-FFF2-40B4-BE49-F238E27FC236}">
                <a16:creationId xmlns:a16="http://schemas.microsoft.com/office/drawing/2014/main" id="{4BEAE8A0-B257-7047-CE40-A46C86421759}"/>
              </a:ext>
            </a:extLst>
          </p:cNvPr>
          <p:cNvPicPr>
            <a:picLocks noChangeAspect="1"/>
          </p:cNvPicPr>
          <p:nvPr/>
        </p:nvPicPr>
        <p:blipFill>
          <a:blip r:embed="rId3"/>
          <a:stretch>
            <a:fillRect/>
          </a:stretch>
        </p:blipFill>
        <p:spPr>
          <a:xfrm>
            <a:off x="16464" y="0"/>
            <a:ext cx="5486400" cy="8229600"/>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1251312" y="2607334"/>
            <a:ext cx="5396389" cy="674489"/>
          </a:xfrm>
          <a:prstGeom prst="rect">
            <a:avLst/>
          </a:prstGeom>
          <a:noFill/>
          <a:ln/>
        </p:spPr>
        <p:txBody>
          <a:bodyPr wrap="none" lIns="0" tIns="0" rIns="0" bIns="0" rtlCol="0" anchor="t"/>
          <a:lstStyle/>
          <a:p>
            <a:pPr marL="0" indent="0">
              <a:lnSpc>
                <a:spcPts val="5300"/>
              </a:lnSpc>
              <a:buNone/>
            </a:pPr>
            <a:r>
              <a:rPr lang="en-US" sz="4200" b="1">
                <a:solidFill>
                  <a:srgbClr val="FFE14D"/>
                </a:solidFill>
                <a:latin typeface="Aharoni" panose="02010803020104030203" pitchFamily="2" charset="-79"/>
                <a:ea typeface="Comfortaa Bold" pitchFamily="34" charset="-122"/>
                <a:cs typeface="Aharoni" panose="02010803020104030203" pitchFamily="2" charset="-79"/>
              </a:rPr>
              <a:t>Questions?</a:t>
            </a:r>
            <a:endParaRPr lang="en-US" sz="4200">
              <a:latin typeface="Aharoni" panose="02010803020104030203" pitchFamily="2" charset="-79"/>
              <a:cs typeface="Aharoni" panose="02010803020104030203" pitchFamily="2" charset="-79"/>
            </a:endParaRPr>
          </a:p>
        </p:txBody>
      </p:sp>
      <p:sp>
        <p:nvSpPr>
          <p:cNvPr id="6" name="Text 1"/>
          <p:cNvSpPr/>
          <p:nvPr/>
        </p:nvSpPr>
        <p:spPr>
          <a:xfrm>
            <a:off x="1251312" y="3554953"/>
            <a:ext cx="12930664" cy="388620"/>
          </a:xfrm>
          <a:prstGeom prst="rect">
            <a:avLst/>
          </a:prstGeom>
          <a:noFill/>
          <a:ln/>
        </p:spPr>
        <p:txBody>
          <a:bodyPr wrap="none" lIns="0" tIns="0" rIns="0" bIns="0" rtlCol="0" anchor="t"/>
          <a:lstStyle/>
          <a:p>
            <a:pPr marL="0" indent="0">
              <a:lnSpc>
                <a:spcPts val="3050"/>
              </a:lnSpc>
              <a:buNone/>
            </a:pPr>
            <a:r>
              <a:rPr lang="en-US" sz="1900">
                <a:solidFill>
                  <a:srgbClr val="D7D4CC"/>
                </a:solidFill>
                <a:latin typeface="Raleway Medium" pitchFamily="34" charset="0"/>
                <a:ea typeface="Raleway Medium" pitchFamily="34" charset="-122"/>
                <a:cs typeface="Raleway Medium" pitchFamily="34" charset="-120"/>
              </a:rPr>
              <a:t>Case Closed. Do you have follow-up questions?</a:t>
            </a:r>
            <a:endParaRPr lang="en-US" sz="1900"/>
          </a:p>
        </p:txBody>
      </p:sp>
      <p:sp>
        <p:nvSpPr>
          <p:cNvPr id="7" name="Text 2"/>
          <p:cNvSpPr/>
          <p:nvPr/>
        </p:nvSpPr>
        <p:spPr>
          <a:xfrm>
            <a:off x="1251312" y="4216703"/>
            <a:ext cx="12930664" cy="388620"/>
          </a:xfrm>
          <a:prstGeom prst="rect">
            <a:avLst/>
          </a:prstGeom>
          <a:noFill/>
          <a:ln/>
        </p:spPr>
        <p:txBody>
          <a:bodyPr wrap="none" lIns="0" tIns="0" rIns="0" bIns="0" rtlCol="0" anchor="t"/>
          <a:lstStyle/>
          <a:p>
            <a:pPr marL="0" indent="0">
              <a:lnSpc>
                <a:spcPts val="3050"/>
              </a:lnSpc>
              <a:buNone/>
            </a:pPr>
            <a:r>
              <a:rPr lang="en-US" sz="1900">
                <a:solidFill>
                  <a:srgbClr val="D7D4CC"/>
                </a:solidFill>
                <a:latin typeface="Raleway Medium" pitchFamily="34" charset="0"/>
                <a:ea typeface="Raleway Medium" pitchFamily="34" charset="-122"/>
                <a:cs typeface="Raleway Medium" pitchFamily="34" charset="-120"/>
              </a:rPr>
              <a:t>Thank you for your attention.</a:t>
            </a:r>
            <a:endParaRPr lang="en-US" sz="1900"/>
          </a:p>
        </p:txBody>
      </p:sp>
      <p:pic>
        <p:nvPicPr>
          <p:cNvPr id="11" name="Picture 10" descr="A silhouette of a person speaking into microphones&#10;&#10;AI-generated content may be incorrect.">
            <a:extLst>
              <a:ext uri="{FF2B5EF4-FFF2-40B4-BE49-F238E27FC236}">
                <a16:creationId xmlns:a16="http://schemas.microsoft.com/office/drawing/2014/main" id="{8F45E6D2-7640-351C-C411-3BA941203BBD}"/>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839986" y="1698519"/>
            <a:ext cx="7464028" cy="1333024"/>
          </a:xfrm>
          <a:prstGeom prst="rect">
            <a:avLst/>
          </a:prstGeom>
          <a:noFill/>
          <a:ln/>
        </p:spPr>
        <p:txBody>
          <a:bodyPr wrap="square" lIns="0" tIns="0" rIns="0" bIns="0" rtlCol="0" anchor="t"/>
          <a:lstStyle/>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ENTITIES &amp; ATTRIBUTES</a:t>
            </a:r>
            <a:endParaRPr lang="en-US" sz="4150">
              <a:latin typeface="Aharoni" panose="02010803020104030203" pitchFamily="2" charset="-79"/>
              <a:cs typeface="Aharoni" panose="02010803020104030203" pitchFamily="2" charset="-79"/>
            </a:endParaRPr>
          </a:p>
        </p:txBody>
      </p:sp>
      <p:sp>
        <p:nvSpPr>
          <p:cNvPr id="4" name="Shape 1"/>
          <p:cNvSpPr/>
          <p:nvPr/>
        </p:nvSpPr>
        <p:spPr>
          <a:xfrm>
            <a:off x="839986" y="2996189"/>
            <a:ext cx="539948" cy="539948"/>
          </a:xfrm>
          <a:prstGeom prst="roundRect">
            <a:avLst>
              <a:gd name="adj" fmla="val 66673"/>
            </a:avLst>
          </a:prstGeom>
          <a:solidFill>
            <a:srgbClr val="46464A"/>
          </a:solidFill>
          <a:ln/>
        </p:spPr>
        <p:txBody>
          <a:bodyPr/>
          <a:lstStyle/>
          <a:p>
            <a:endParaRPr lang="en-IN"/>
          </a:p>
        </p:txBody>
      </p:sp>
      <p:sp>
        <p:nvSpPr>
          <p:cNvPr id="6" name="Text 2"/>
          <p:cNvSpPr/>
          <p:nvPr/>
        </p:nvSpPr>
        <p:spPr>
          <a:xfrm>
            <a:off x="1619845" y="3078580"/>
            <a:ext cx="2666643" cy="333375"/>
          </a:xfrm>
          <a:prstGeom prst="rect">
            <a:avLst/>
          </a:prstGeom>
          <a:noFill/>
          <a:ln/>
        </p:spPr>
        <p:txBody>
          <a:bodyPr wrap="none" lIns="0" tIns="0" rIns="0" bIns="0" rtlCol="0" anchor="t"/>
          <a:lstStyle/>
          <a:p>
            <a:pPr marL="0" indent="0" algn="l">
              <a:lnSpc>
                <a:spcPts val="2600"/>
              </a:lnSpc>
              <a:buNone/>
            </a:pPr>
            <a:r>
              <a:rPr lang="en-US" sz="2050" b="1">
                <a:solidFill>
                  <a:srgbClr val="D7D4CC"/>
                </a:solidFill>
                <a:latin typeface="Aharoni" panose="02010803020104030203" pitchFamily="2" charset="-79"/>
                <a:ea typeface="Comfortaa Bold" pitchFamily="34" charset="-122"/>
                <a:cs typeface="Aharoni" panose="02010803020104030203" pitchFamily="2" charset="-79"/>
              </a:rPr>
              <a:t>Crime</a:t>
            </a:r>
            <a:endParaRPr lang="en-US" sz="2050">
              <a:latin typeface="Aharoni" panose="02010803020104030203" pitchFamily="2" charset="-79"/>
              <a:cs typeface="Aharoni" panose="02010803020104030203" pitchFamily="2" charset="-79"/>
            </a:endParaRPr>
          </a:p>
        </p:txBody>
      </p:sp>
      <p:sp>
        <p:nvSpPr>
          <p:cNvPr id="7" name="Text 3"/>
          <p:cNvSpPr/>
          <p:nvPr/>
        </p:nvSpPr>
        <p:spPr>
          <a:xfrm>
            <a:off x="1619845" y="3505103"/>
            <a:ext cx="3703903" cy="1315309"/>
          </a:xfrm>
          <a:prstGeom prst="rect">
            <a:avLst/>
          </a:prstGeom>
          <a:noFill/>
          <a:ln/>
        </p:spPr>
        <p:txBody>
          <a:bodyPr wrap="none" lIns="0" tIns="0" rIns="0" bIns="0" rtlCol="0" anchor="t"/>
          <a:lstStyle/>
          <a:p>
            <a:pPr>
              <a:lnSpc>
                <a:spcPts val="3000"/>
              </a:lnSpc>
            </a:pPr>
            <a:r>
              <a:rPr lang="en-US" sz="1600" dirty="0">
                <a:solidFill>
                  <a:schemeClr val="bg1"/>
                </a:solidFill>
                <a:latin typeface="Raleway Medium"/>
                <a:ea typeface="Raleway Medium" pitchFamily="34" charset="-122"/>
                <a:cs typeface="Aharoni"/>
              </a:rPr>
              <a:t>Type(Homicide, Suicide, Kidnapping)</a:t>
            </a:r>
          </a:p>
          <a:p>
            <a:pPr>
              <a:lnSpc>
                <a:spcPts val="3000"/>
              </a:lnSpc>
            </a:pPr>
            <a:r>
              <a:rPr lang="en-US" sz="1600" dirty="0">
                <a:solidFill>
                  <a:schemeClr val="bg1"/>
                </a:solidFill>
                <a:latin typeface="Raleway Medium"/>
                <a:ea typeface="Raleway Medium" pitchFamily="34" charset="-122"/>
                <a:cs typeface="Aharoni"/>
              </a:rPr>
              <a:t>, Date, description, status </a:t>
            </a:r>
            <a:endParaRPr lang="en-US" sz="1600" dirty="0">
              <a:solidFill>
                <a:schemeClr val="bg1"/>
              </a:solidFill>
              <a:latin typeface="Raleway Medium"/>
              <a:cs typeface="Aharoni"/>
            </a:endParaRPr>
          </a:p>
        </p:txBody>
      </p:sp>
      <p:sp>
        <p:nvSpPr>
          <p:cNvPr id="8" name="Shape 4"/>
          <p:cNvSpPr/>
          <p:nvPr/>
        </p:nvSpPr>
        <p:spPr>
          <a:xfrm>
            <a:off x="5546467" y="2921880"/>
            <a:ext cx="539948" cy="539948"/>
          </a:xfrm>
          <a:prstGeom prst="roundRect">
            <a:avLst>
              <a:gd name="adj" fmla="val 66673"/>
            </a:avLst>
          </a:prstGeom>
          <a:solidFill>
            <a:srgbClr val="46464A"/>
          </a:solidFill>
          <a:ln/>
        </p:spPr>
        <p:txBody>
          <a:bodyPr/>
          <a:lstStyle/>
          <a:p>
            <a:endParaRPr lang="en-IN"/>
          </a:p>
        </p:txBody>
      </p:sp>
      <p:sp>
        <p:nvSpPr>
          <p:cNvPr id="10" name="Text 5"/>
          <p:cNvSpPr/>
          <p:nvPr/>
        </p:nvSpPr>
        <p:spPr>
          <a:xfrm>
            <a:off x="6326386" y="3027076"/>
            <a:ext cx="2666643" cy="333375"/>
          </a:xfrm>
          <a:prstGeom prst="rect">
            <a:avLst/>
          </a:prstGeom>
          <a:noFill/>
          <a:ln/>
        </p:spPr>
        <p:txBody>
          <a:bodyPr wrap="none" lIns="0" tIns="0" rIns="0" bIns="0" rtlCol="0" anchor="t"/>
          <a:lstStyle/>
          <a:p>
            <a:pPr marL="0" indent="0" algn="l">
              <a:lnSpc>
                <a:spcPts val="2600"/>
              </a:lnSpc>
              <a:buNone/>
            </a:pPr>
            <a:r>
              <a:rPr lang="en-US" sz="2050" b="1">
                <a:solidFill>
                  <a:srgbClr val="D7D4CC"/>
                </a:solidFill>
                <a:latin typeface="Aharoni" panose="02010803020104030203" pitchFamily="2" charset="-79"/>
                <a:ea typeface="Comfortaa Bold" pitchFamily="34" charset="-122"/>
                <a:cs typeface="Aharoni" panose="02010803020104030203" pitchFamily="2" charset="-79"/>
              </a:rPr>
              <a:t>Victim</a:t>
            </a:r>
            <a:endParaRPr lang="en-US" sz="2050">
              <a:latin typeface="Aharoni" panose="02010803020104030203" pitchFamily="2" charset="-79"/>
              <a:cs typeface="Aharoni" panose="02010803020104030203" pitchFamily="2" charset="-79"/>
            </a:endParaRPr>
          </a:p>
        </p:txBody>
      </p:sp>
      <p:sp>
        <p:nvSpPr>
          <p:cNvPr id="11" name="Text 6"/>
          <p:cNvSpPr/>
          <p:nvPr/>
        </p:nvSpPr>
        <p:spPr>
          <a:xfrm>
            <a:off x="6343319" y="3487465"/>
            <a:ext cx="3195903" cy="383977"/>
          </a:xfrm>
          <a:prstGeom prst="rect">
            <a:avLst/>
          </a:prstGeom>
          <a:noFill/>
          <a:ln/>
        </p:spPr>
        <p:txBody>
          <a:bodyPr wrap="none" lIns="0" tIns="0" rIns="0" bIns="0" rtlCol="0" anchor="t"/>
          <a:lstStyle/>
          <a:p>
            <a:pPr>
              <a:lnSpc>
                <a:spcPts val="3000"/>
              </a:lnSpc>
            </a:pPr>
            <a:r>
              <a:rPr lang="en-US" sz="1600" dirty="0">
                <a:solidFill>
                  <a:schemeClr val="bg1"/>
                </a:solidFill>
                <a:latin typeface="Raleway Medium"/>
                <a:ea typeface="Raleway Medium" pitchFamily="34" charset="-122"/>
                <a:cs typeface="Aharoni"/>
              </a:rPr>
              <a:t>Injury type, name, DOB, Address,</a:t>
            </a:r>
          </a:p>
          <a:p>
            <a:pPr>
              <a:lnSpc>
                <a:spcPts val="3000"/>
              </a:lnSpc>
            </a:pPr>
            <a:r>
              <a:rPr lang="en-US" sz="1600" dirty="0">
                <a:solidFill>
                  <a:schemeClr val="bg1"/>
                </a:solidFill>
                <a:latin typeface="Raleway Medium"/>
                <a:cs typeface="Aharoni"/>
              </a:rPr>
              <a:t>Phone number</a:t>
            </a:r>
            <a:endParaRPr lang="en-US" sz="1600" dirty="0">
              <a:solidFill>
                <a:schemeClr val="bg1"/>
              </a:solidFill>
              <a:latin typeface="Raleway Medium" pitchFamily="2" charset="0"/>
              <a:cs typeface="Aharoni" panose="02010803020104030203" pitchFamily="2" charset="-79"/>
            </a:endParaRPr>
          </a:p>
        </p:txBody>
      </p:sp>
      <p:sp>
        <p:nvSpPr>
          <p:cNvPr id="12" name="Shape 7"/>
          <p:cNvSpPr/>
          <p:nvPr/>
        </p:nvSpPr>
        <p:spPr>
          <a:xfrm>
            <a:off x="9947980" y="2892278"/>
            <a:ext cx="539948" cy="539948"/>
          </a:xfrm>
          <a:prstGeom prst="roundRect">
            <a:avLst>
              <a:gd name="adj" fmla="val 66673"/>
            </a:avLst>
          </a:prstGeom>
          <a:solidFill>
            <a:srgbClr val="46464A"/>
          </a:solidFill>
          <a:ln/>
        </p:spPr>
        <p:txBody>
          <a:bodyPr/>
          <a:lstStyle/>
          <a:p>
            <a:endParaRPr lang="en-IN"/>
          </a:p>
        </p:txBody>
      </p:sp>
      <p:sp>
        <p:nvSpPr>
          <p:cNvPr id="13" name="Text 8"/>
          <p:cNvSpPr/>
          <p:nvPr/>
        </p:nvSpPr>
        <p:spPr>
          <a:xfrm>
            <a:off x="10727839" y="2974670"/>
            <a:ext cx="2666643" cy="333375"/>
          </a:xfrm>
          <a:prstGeom prst="rect">
            <a:avLst/>
          </a:prstGeom>
          <a:noFill/>
          <a:ln/>
        </p:spPr>
        <p:txBody>
          <a:bodyPr wrap="none" lIns="0" tIns="0" rIns="0" bIns="0" rtlCol="0" anchor="t"/>
          <a:lstStyle/>
          <a:p>
            <a:pPr marL="0" indent="0" algn="l">
              <a:lnSpc>
                <a:spcPts val="2600"/>
              </a:lnSpc>
              <a:buNone/>
            </a:pPr>
            <a:r>
              <a:rPr lang="en-US" sz="2050" b="1">
                <a:solidFill>
                  <a:srgbClr val="D7D4CC"/>
                </a:solidFill>
                <a:latin typeface="Aharoni" panose="02010803020104030203" pitchFamily="2" charset="-79"/>
                <a:ea typeface="Comfortaa Bold" pitchFamily="34" charset="-122"/>
                <a:cs typeface="Aharoni" panose="02010803020104030203" pitchFamily="2" charset="-79"/>
              </a:rPr>
              <a:t>Suspect</a:t>
            </a:r>
            <a:endParaRPr lang="en-US" sz="2050">
              <a:latin typeface="Aharoni" panose="02010803020104030203" pitchFamily="2" charset="-79"/>
              <a:cs typeface="Aharoni" panose="02010803020104030203" pitchFamily="2" charset="-79"/>
            </a:endParaRPr>
          </a:p>
        </p:txBody>
      </p:sp>
      <p:sp>
        <p:nvSpPr>
          <p:cNvPr id="14" name="Text 9"/>
          <p:cNvSpPr/>
          <p:nvPr/>
        </p:nvSpPr>
        <p:spPr>
          <a:xfrm>
            <a:off x="10727839" y="3451991"/>
            <a:ext cx="6684169" cy="383977"/>
          </a:xfrm>
          <a:prstGeom prst="rect">
            <a:avLst/>
          </a:prstGeom>
          <a:noFill/>
          <a:ln/>
        </p:spPr>
        <p:txBody>
          <a:bodyPr wrap="none" lIns="0" tIns="0" rIns="0" bIns="0" rtlCol="0" anchor="t"/>
          <a:lstStyle/>
          <a:p>
            <a:pPr>
              <a:lnSpc>
                <a:spcPts val="3000"/>
              </a:lnSpc>
            </a:pPr>
            <a:r>
              <a:rPr lang="en-US" sz="1600" dirty="0">
                <a:solidFill>
                  <a:schemeClr val="bg1"/>
                </a:solidFill>
                <a:latin typeface="Raleway Medium"/>
                <a:cs typeface="Aharoni"/>
              </a:rPr>
              <a:t>Name, DOB, Address, Criminal Record,</a:t>
            </a:r>
          </a:p>
          <a:p>
            <a:pPr>
              <a:lnSpc>
                <a:spcPts val="3000"/>
              </a:lnSpc>
            </a:pPr>
            <a:r>
              <a:rPr lang="en-US" sz="1600" dirty="0">
                <a:solidFill>
                  <a:schemeClr val="bg1"/>
                </a:solidFill>
                <a:latin typeface="Raleway Medium"/>
                <a:cs typeface="Aharoni"/>
              </a:rPr>
              <a:t>Last Known Loc, Current Status</a:t>
            </a:r>
          </a:p>
        </p:txBody>
      </p:sp>
      <p:sp>
        <p:nvSpPr>
          <p:cNvPr id="15" name="Shape 10"/>
          <p:cNvSpPr/>
          <p:nvPr/>
        </p:nvSpPr>
        <p:spPr>
          <a:xfrm>
            <a:off x="839986" y="4772249"/>
            <a:ext cx="539948" cy="539948"/>
          </a:xfrm>
          <a:prstGeom prst="roundRect">
            <a:avLst>
              <a:gd name="adj" fmla="val 66673"/>
            </a:avLst>
          </a:prstGeom>
          <a:solidFill>
            <a:srgbClr val="46464A"/>
          </a:solidFill>
          <a:ln/>
        </p:spPr>
        <p:txBody>
          <a:bodyPr/>
          <a:lstStyle/>
          <a:p>
            <a:endParaRPr lang="en-IN"/>
          </a:p>
        </p:txBody>
      </p:sp>
      <p:pic>
        <p:nvPicPr>
          <p:cNvPr id="16" name="Image 3" descr="preencoded.png"/>
          <p:cNvPicPr>
            <a:picLocks noChangeAspect="1"/>
          </p:cNvPicPr>
          <p:nvPr/>
        </p:nvPicPr>
        <p:blipFill>
          <a:blip r:embed="rId3"/>
          <a:stretch>
            <a:fillRect/>
          </a:stretch>
        </p:blipFill>
        <p:spPr>
          <a:xfrm>
            <a:off x="949940" y="4842198"/>
            <a:ext cx="319921" cy="399931"/>
          </a:xfrm>
          <a:prstGeom prst="rect">
            <a:avLst/>
          </a:prstGeom>
        </p:spPr>
      </p:pic>
      <p:sp>
        <p:nvSpPr>
          <p:cNvPr id="17" name="Text 11"/>
          <p:cNvSpPr/>
          <p:nvPr/>
        </p:nvSpPr>
        <p:spPr>
          <a:xfrm>
            <a:off x="1619845" y="4854640"/>
            <a:ext cx="2666643" cy="333375"/>
          </a:xfrm>
          <a:prstGeom prst="rect">
            <a:avLst/>
          </a:prstGeom>
          <a:noFill/>
          <a:ln/>
        </p:spPr>
        <p:txBody>
          <a:bodyPr wrap="none" lIns="0" tIns="0" rIns="0" bIns="0" rtlCol="0" anchor="t"/>
          <a:lstStyle/>
          <a:p>
            <a:pPr marL="0" indent="0" algn="l">
              <a:lnSpc>
                <a:spcPts val="2600"/>
              </a:lnSpc>
              <a:buNone/>
            </a:pPr>
            <a:r>
              <a:rPr lang="en-US" sz="2050" b="1">
                <a:solidFill>
                  <a:srgbClr val="D7D4CC"/>
                </a:solidFill>
                <a:latin typeface="Aharoni" panose="02010803020104030203" pitchFamily="2" charset="-79"/>
                <a:ea typeface="Comfortaa Bold" pitchFamily="34" charset="-122"/>
                <a:cs typeface="Aharoni" panose="02010803020104030203" pitchFamily="2" charset="-79"/>
              </a:rPr>
              <a:t>Crime Scene</a:t>
            </a:r>
            <a:endParaRPr lang="en-US" sz="2050">
              <a:latin typeface="Aharoni" panose="02010803020104030203" pitchFamily="2" charset="-79"/>
              <a:cs typeface="Aharoni" panose="02010803020104030203" pitchFamily="2" charset="-79"/>
            </a:endParaRPr>
          </a:p>
        </p:txBody>
      </p:sp>
      <p:sp>
        <p:nvSpPr>
          <p:cNvPr id="18" name="Text 12"/>
          <p:cNvSpPr/>
          <p:nvPr/>
        </p:nvSpPr>
        <p:spPr>
          <a:xfrm>
            <a:off x="1619845" y="5331961"/>
            <a:ext cx="6684169" cy="383977"/>
          </a:xfrm>
          <a:prstGeom prst="rect">
            <a:avLst/>
          </a:prstGeom>
          <a:noFill/>
          <a:ln/>
        </p:spPr>
        <p:txBody>
          <a:bodyPr wrap="none" lIns="0" tIns="0" rIns="0" bIns="0" rtlCol="0" anchor="t"/>
          <a:lstStyle/>
          <a:p>
            <a:pPr>
              <a:lnSpc>
                <a:spcPts val="3000"/>
              </a:lnSpc>
            </a:pPr>
            <a:r>
              <a:rPr lang="en-US" sz="1600" dirty="0">
                <a:solidFill>
                  <a:schemeClr val="bg1"/>
                </a:solidFill>
                <a:latin typeface="Raleway Medium"/>
                <a:cs typeface="Aharoni"/>
              </a:rPr>
              <a:t>Location type, Address</a:t>
            </a:r>
          </a:p>
          <a:p>
            <a:pPr>
              <a:lnSpc>
                <a:spcPts val="3000"/>
              </a:lnSpc>
            </a:pPr>
            <a:r>
              <a:rPr lang="en-US" sz="1600" dirty="0">
                <a:solidFill>
                  <a:schemeClr val="bg1"/>
                </a:solidFill>
                <a:latin typeface="Raleway Medium"/>
                <a:cs typeface="Aharoni"/>
              </a:rPr>
              <a:t>Evidence collected,</a:t>
            </a:r>
          </a:p>
          <a:p>
            <a:pPr>
              <a:lnSpc>
                <a:spcPts val="3000"/>
              </a:lnSpc>
            </a:pPr>
            <a:r>
              <a:rPr lang="en-US" sz="1600" dirty="0">
                <a:solidFill>
                  <a:schemeClr val="bg1"/>
                </a:solidFill>
                <a:latin typeface="Raleway Medium"/>
                <a:cs typeface="Aharoni"/>
              </a:rPr>
              <a:t>Security cameras</a:t>
            </a:r>
          </a:p>
        </p:txBody>
      </p:sp>
      <p:pic>
        <p:nvPicPr>
          <p:cNvPr id="20" name="Graphic 19" descr="Run outline">
            <a:extLst>
              <a:ext uri="{FF2B5EF4-FFF2-40B4-BE49-F238E27FC236}">
                <a16:creationId xmlns:a16="http://schemas.microsoft.com/office/drawing/2014/main" id="{C35E57A4-1F27-DEEF-B85A-3170444589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6170" y="2940528"/>
            <a:ext cx="443448" cy="443448"/>
          </a:xfrm>
          <a:prstGeom prst="rect">
            <a:avLst/>
          </a:prstGeom>
        </p:spPr>
      </p:pic>
      <p:pic>
        <p:nvPicPr>
          <p:cNvPr id="22" name="Graphic 21" descr="Pocket knife outline">
            <a:extLst>
              <a:ext uri="{FF2B5EF4-FFF2-40B4-BE49-F238E27FC236}">
                <a16:creationId xmlns:a16="http://schemas.microsoft.com/office/drawing/2014/main" id="{0C5370C4-BD51-A9CC-9AE9-2D00BA8387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3968" y="3051195"/>
            <a:ext cx="429935" cy="429935"/>
          </a:xfrm>
          <a:prstGeom prst="rect">
            <a:avLst/>
          </a:prstGeom>
        </p:spPr>
      </p:pic>
      <p:pic>
        <p:nvPicPr>
          <p:cNvPr id="24" name="Graphic 23" descr="User outline">
            <a:extLst>
              <a:ext uri="{FF2B5EF4-FFF2-40B4-BE49-F238E27FC236}">
                <a16:creationId xmlns:a16="http://schemas.microsoft.com/office/drawing/2014/main" id="{4D6BAFAE-0357-4687-6B70-0552D28CFD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11584" y="2974670"/>
            <a:ext cx="409714" cy="409714"/>
          </a:xfrm>
          <a:prstGeom prst="rect">
            <a:avLst/>
          </a:prstGeom>
        </p:spPr>
      </p:pic>
      <p:sp>
        <p:nvSpPr>
          <p:cNvPr id="25" name="Shape 10">
            <a:extLst>
              <a:ext uri="{FF2B5EF4-FFF2-40B4-BE49-F238E27FC236}">
                <a16:creationId xmlns:a16="http://schemas.microsoft.com/office/drawing/2014/main" id="{13EAAEED-804E-8708-793E-DF3EB3CBAE3E}"/>
              </a:ext>
            </a:extLst>
          </p:cNvPr>
          <p:cNvSpPr/>
          <p:nvPr/>
        </p:nvSpPr>
        <p:spPr>
          <a:xfrm>
            <a:off x="5562053" y="4759807"/>
            <a:ext cx="539948" cy="539948"/>
          </a:xfrm>
          <a:prstGeom prst="roundRect">
            <a:avLst>
              <a:gd name="adj" fmla="val 66673"/>
            </a:avLst>
          </a:prstGeom>
          <a:solidFill>
            <a:srgbClr val="46464A"/>
          </a:solidFill>
          <a:ln/>
        </p:spPr>
        <p:txBody>
          <a:bodyPr/>
          <a:lstStyle/>
          <a:p>
            <a:endParaRPr lang="en-IN"/>
          </a:p>
        </p:txBody>
      </p:sp>
      <p:sp>
        <p:nvSpPr>
          <p:cNvPr id="27" name="Text 11">
            <a:extLst>
              <a:ext uri="{FF2B5EF4-FFF2-40B4-BE49-F238E27FC236}">
                <a16:creationId xmlns:a16="http://schemas.microsoft.com/office/drawing/2014/main" id="{FA65EF62-2FAA-87BF-5695-023546CF31F0}"/>
              </a:ext>
            </a:extLst>
          </p:cNvPr>
          <p:cNvSpPr/>
          <p:nvPr/>
        </p:nvSpPr>
        <p:spPr>
          <a:xfrm>
            <a:off x="6341912" y="4842198"/>
            <a:ext cx="2666643" cy="333375"/>
          </a:xfrm>
          <a:prstGeom prst="rect">
            <a:avLst/>
          </a:prstGeom>
          <a:noFill/>
          <a:ln/>
        </p:spPr>
        <p:txBody>
          <a:bodyPr wrap="none" lIns="0" tIns="0" rIns="0" bIns="0" rtlCol="0" anchor="t"/>
          <a:lstStyle/>
          <a:p>
            <a:pPr marL="0" indent="0" algn="l">
              <a:lnSpc>
                <a:spcPts val="2600"/>
              </a:lnSpc>
              <a:buNone/>
            </a:pPr>
            <a:r>
              <a:rPr lang="en-US" sz="2050" b="1">
                <a:solidFill>
                  <a:srgbClr val="D7D4CC"/>
                </a:solidFill>
                <a:latin typeface="Aharoni" panose="02010803020104030203" pitchFamily="2" charset="-79"/>
                <a:ea typeface="Comfortaa Bold" pitchFamily="34" charset="-122"/>
                <a:cs typeface="Aharoni" panose="02010803020104030203" pitchFamily="2" charset="-79"/>
              </a:rPr>
              <a:t>Officer</a:t>
            </a:r>
            <a:endParaRPr lang="en-US" sz="2050">
              <a:latin typeface="Aharoni" panose="02010803020104030203" pitchFamily="2" charset="-79"/>
              <a:cs typeface="Aharoni" panose="02010803020104030203" pitchFamily="2" charset="-79"/>
            </a:endParaRPr>
          </a:p>
        </p:txBody>
      </p:sp>
      <p:sp>
        <p:nvSpPr>
          <p:cNvPr id="28" name="Text 12">
            <a:extLst>
              <a:ext uri="{FF2B5EF4-FFF2-40B4-BE49-F238E27FC236}">
                <a16:creationId xmlns:a16="http://schemas.microsoft.com/office/drawing/2014/main" id="{18BCAA10-B0AC-CACF-F0C5-6EC7A8D47851}"/>
              </a:ext>
            </a:extLst>
          </p:cNvPr>
          <p:cNvSpPr/>
          <p:nvPr/>
        </p:nvSpPr>
        <p:spPr>
          <a:xfrm>
            <a:off x="6341912" y="5319519"/>
            <a:ext cx="6684169" cy="383977"/>
          </a:xfrm>
          <a:prstGeom prst="rect">
            <a:avLst/>
          </a:prstGeom>
          <a:noFill/>
          <a:ln/>
        </p:spPr>
        <p:txBody>
          <a:bodyPr wrap="none" lIns="0" tIns="0" rIns="0" bIns="0" rtlCol="0" anchor="t"/>
          <a:lstStyle/>
          <a:p>
            <a:pPr>
              <a:lnSpc>
                <a:spcPts val="3000"/>
              </a:lnSpc>
            </a:pPr>
            <a:r>
              <a:rPr lang="en-US" sz="1600" dirty="0">
                <a:solidFill>
                  <a:schemeClr val="bg1"/>
                </a:solidFill>
                <a:latin typeface="Raleway Medium"/>
                <a:cs typeface="Aharoni"/>
              </a:rPr>
              <a:t>Name, </a:t>
            </a:r>
            <a:r>
              <a:rPr lang="en-US" sz="1600" dirty="0" err="1">
                <a:solidFill>
                  <a:schemeClr val="bg1"/>
                </a:solidFill>
                <a:latin typeface="Raleway Medium"/>
                <a:cs typeface="Aharoni"/>
              </a:rPr>
              <a:t>SupervisorID</a:t>
            </a:r>
            <a:r>
              <a:rPr lang="en-US" sz="1600" dirty="0">
                <a:solidFill>
                  <a:schemeClr val="bg1"/>
                </a:solidFill>
                <a:latin typeface="Raleway Medium"/>
                <a:cs typeface="Aharoni"/>
              </a:rPr>
              <a:t>, Precinct,</a:t>
            </a:r>
          </a:p>
          <a:p>
            <a:pPr>
              <a:lnSpc>
                <a:spcPts val="3000"/>
              </a:lnSpc>
            </a:pPr>
            <a:r>
              <a:rPr lang="en-US" sz="1600" dirty="0">
                <a:solidFill>
                  <a:schemeClr val="bg1"/>
                </a:solidFill>
                <a:latin typeface="Raleway Medium"/>
                <a:cs typeface="Aharoni"/>
              </a:rPr>
              <a:t>Rank, Specialization</a:t>
            </a:r>
          </a:p>
        </p:txBody>
      </p:sp>
      <p:sp>
        <p:nvSpPr>
          <p:cNvPr id="29" name="Shape 10">
            <a:extLst>
              <a:ext uri="{FF2B5EF4-FFF2-40B4-BE49-F238E27FC236}">
                <a16:creationId xmlns:a16="http://schemas.microsoft.com/office/drawing/2014/main" id="{01634289-B7B2-A109-513A-4596591F1482}"/>
              </a:ext>
            </a:extLst>
          </p:cNvPr>
          <p:cNvSpPr/>
          <p:nvPr/>
        </p:nvSpPr>
        <p:spPr>
          <a:xfrm>
            <a:off x="9947980" y="4759379"/>
            <a:ext cx="539948" cy="539948"/>
          </a:xfrm>
          <a:prstGeom prst="roundRect">
            <a:avLst>
              <a:gd name="adj" fmla="val 66673"/>
            </a:avLst>
          </a:prstGeom>
          <a:solidFill>
            <a:srgbClr val="46464A"/>
          </a:solidFill>
          <a:ln/>
        </p:spPr>
        <p:txBody>
          <a:bodyPr/>
          <a:lstStyle/>
          <a:p>
            <a:endParaRPr lang="en-IN"/>
          </a:p>
        </p:txBody>
      </p:sp>
      <p:sp>
        <p:nvSpPr>
          <p:cNvPr id="30" name="Text 11">
            <a:extLst>
              <a:ext uri="{FF2B5EF4-FFF2-40B4-BE49-F238E27FC236}">
                <a16:creationId xmlns:a16="http://schemas.microsoft.com/office/drawing/2014/main" id="{5B6D869A-EC0F-48BC-4B82-44D896A4A2C3}"/>
              </a:ext>
            </a:extLst>
          </p:cNvPr>
          <p:cNvSpPr/>
          <p:nvPr/>
        </p:nvSpPr>
        <p:spPr>
          <a:xfrm>
            <a:off x="10727839" y="4841770"/>
            <a:ext cx="2666643" cy="333375"/>
          </a:xfrm>
          <a:prstGeom prst="rect">
            <a:avLst/>
          </a:prstGeom>
          <a:noFill/>
          <a:ln/>
        </p:spPr>
        <p:txBody>
          <a:bodyPr wrap="none" lIns="0" tIns="0" rIns="0" bIns="0" rtlCol="0" anchor="t"/>
          <a:lstStyle/>
          <a:p>
            <a:pPr marL="0" indent="0" algn="l">
              <a:lnSpc>
                <a:spcPts val="2600"/>
              </a:lnSpc>
              <a:buNone/>
            </a:pPr>
            <a:r>
              <a:rPr lang="en-US" sz="2050" b="1">
                <a:solidFill>
                  <a:srgbClr val="D7D4CC"/>
                </a:solidFill>
                <a:latin typeface="Aharoni" panose="02010803020104030203" pitchFamily="2" charset="-79"/>
                <a:ea typeface="Comfortaa Bold" pitchFamily="34" charset="-122"/>
                <a:cs typeface="Aharoni" panose="02010803020104030203" pitchFamily="2" charset="-79"/>
              </a:rPr>
              <a:t>Forensics</a:t>
            </a:r>
            <a:endParaRPr lang="en-US" sz="2050">
              <a:latin typeface="Aharoni" panose="02010803020104030203" pitchFamily="2" charset="-79"/>
              <a:cs typeface="Aharoni" panose="02010803020104030203" pitchFamily="2" charset="-79"/>
            </a:endParaRPr>
          </a:p>
        </p:txBody>
      </p:sp>
      <p:sp>
        <p:nvSpPr>
          <p:cNvPr id="31" name="Text 12">
            <a:extLst>
              <a:ext uri="{FF2B5EF4-FFF2-40B4-BE49-F238E27FC236}">
                <a16:creationId xmlns:a16="http://schemas.microsoft.com/office/drawing/2014/main" id="{8292C73B-F19B-2523-DA17-EAEB81EE6AAE}"/>
              </a:ext>
            </a:extLst>
          </p:cNvPr>
          <p:cNvSpPr/>
          <p:nvPr/>
        </p:nvSpPr>
        <p:spPr>
          <a:xfrm>
            <a:off x="10727839" y="5319091"/>
            <a:ext cx="2110337" cy="642797"/>
          </a:xfrm>
          <a:prstGeom prst="rect">
            <a:avLst/>
          </a:prstGeom>
          <a:noFill/>
          <a:ln/>
        </p:spPr>
        <p:txBody>
          <a:bodyPr wrap="none" lIns="0" tIns="0" rIns="0" bIns="0" rtlCol="0" anchor="t"/>
          <a:lstStyle/>
          <a:p>
            <a:pPr>
              <a:lnSpc>
                <a:spcPts val="3000"/>
              </a:lnSpc>
            </a:pPr>
            <a:r>
              <a:rPr lang="en-US" sz="1600" dirty="0">
                <a:solidFill>
                  <a:schemeClr val="bg1"/>
                </a:solidFill>
                <a:latin typeface="Raleway Medium"/>
                <a:cs typeface="Aharoni"/>
              </a:rPr>
              <a:t>DNA, Post Mortem Performed,</a:t>
            </a:r>
          </a:p>
          <a:p>
            <a:pPr>
              <a:lnSpc>
                <a:spcPts val="3000"/>
              </a:lnSpc>
            </a:pPr>
            <a:r>
              <a:rPr lang="en-US" sz="1600" dirty="0">
                <a:solidFill>
                  <a:schemeClr val="bg1"/>
                </a:solidFill>
                <a:latin typeface="Raleway Medium"/>
                <a:cs typeface="Aharoni"/>
              </a:rPr>
              <a:t>Blood Type, Toxicology report result, </a:t>
            </a:r>
          </a:p>
          <a:p>
            <a:pPr>
              <a:lnSpc>
                <a:spcPts val="3000"/>
              </a:lnSpc>
            </a:pPr>
            <a:r>
              <a:rPr lang="en-US" sz="1600" dirty="0">
                <a:solidFill>
                  <a:schemeClr val="bg1"/>
                </a:solidFill>
                <a:latin typeface="Raleway Medium"/>
                <a:cs typeface="Aharoni"/>
              </a:rPr>
              <a:t>Est. Death Time </a:t>
            </a:r>
          </a:p>
          <a:p>
            <a:pPr>
              <a:lnSpc>
                <a:spcPts val="3000"/>
              </a:lnSpc>
            </a:pPr>
            <a:endParaRPr lang="en-US" sz="1600" dirty="0">
              <a:solidFill>
                <a:schemeClr val="bg1"/>
              </a:solidFill>
              <a:latin typeface="Raleway Medium"/>
              <a:cs typeface="Aharoni"/>
            </a:endParaRPr>
          </a:p>
        </p:txBody>
      </p:sp>
      <p:pic>
        <p:nvPicPr>
          <p:cNvPr id="2" name="Graphic 1" descr="Male profile outline">
            <a:extLst>
              <a:ext uri="{FF2B5EF4-FFF2-40B4-BE49-F238E27FC236}">
                <a16:creationId xmlns:a16="http://schemas.microsoft.com/office/drawing/2014/main" id="{01761C5A-BBF0-F397-5BA8-7058FCB220F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09772" y="4804229"/>
            <a:ext cx="449943" cy="406400"/>
          </a:xfrm>
          <a:prstGeom prst="rect">
            <a:avLst/>
          </a:prstGeom>
        </p:spPr>
      </p:pic>
      <p:pic>
        <p:nvPicPr>
          <p:cNvPr id="9" name="Graphic 8" descr="Surgical mask with solid fill">
            <a:extLst>
              <a:ext uri="{FF2B5EF4-FFF2-40B4-BE49-F238E27FC236}">
                <a16:creationId xmlns:a16="http://schemas.microsoft.com/office/drawing/2014/main" id="{525A1170-5D40-EF77-B15E-40C9B7E50E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78571" y="4760686"/>
            <a:ext cx="464458" cy="537029"/>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821720" y="1702437"/>
            <a:ext cx="4509730" cy="563761"/>
          </a:xfrm>
          <a:prstGeom prst="rect">
            <a:avLst/>
          </a:prstGeom>
          <a:noFill/>
          <a:ln/>
        </p:spPr>
        <p:txBody>
          <a:bodyPr wrap="none" lIns="0" tIns="0" rIns="0" bIns="0" rtlCol="0" anchor="t"/>
          <a:lstStyle/>
          <a:p>
            <a:pPr marL="0" indent="0" algn="l">
              <a:lnSpc>
                <a:spcPts val="4400"/>
              </a:lnSpc>
              <a:buNone/>
            </a:pPr>
            <a:r>
              <a:rPr lang="en-US" sz="3550" b="1">
                <a:solidFill>
                  <a:srgbClr val="FFE14D"/>
                </a:solidFill>
                <a:latin typeface="Aharoni" panose="02010803020104030203" pitchFamily="2" charset="-79"/>
                <a:ea typeface="Comfortaa Bold" pitchFamily="34" charset="-122"/>
                <a:cs typeface="Aharoni" panose="02010803020104030203" pitchFamily="2" charset="-79"/>
              </a:rPr>
              <a:t>OUR APPROACH</a:t>
            </a:r>
            <a:endParaRPr lang="en-US" sz="3550">
              <a:latin typeface="Aharoni" panose="02010803020104030203" pitchFamily="2" charset="-79"/>
              <a:cs typeface="Aharoni" panose="02010803020104030203" pitchFamily="2" charset="-79"/>
            </a:endParaRPr>
          </a:p>
        </p:txBody>
      </p:sp>
      <p:pic>
        <p:nvPicPr>
          <p:cNvPr id="4" name="Image 1" descr="preencoded.png"/>
          <p:cNvPicPr>
            <a:picLocks noChangeAspect="1"/>
          </p:cNvPicPr>
          <p:nvPr/>
        </p:nvPicPr>
        <p:blipFill>
          <a:blip r:embed="rId3"/>
          <a:stretch>
            <a:fillRect/>
          </a:stretch>
        </p:blipFill>
        <p:spPr>
          <a:xfrm>
            <a:off x="821720" y="2570522"/>
            <a:ext cx="3302437" cy="811649"/>
          </a:xfrm>
          <a:prstGeom prst="rect">
            <a:avLst/>
          </a:prstGeom>
        </p:spPr>
      </p:pic>
      <p:sp>
        <p:nvSpPr>
          <p:cNvPr id="5" name="Text 1"/>
          <p:cNvSpPr/>
          <p:nvPr/>
        </p:nvSpPr>
        <p:spPr>
          <a:xfrm>
            <a:off x="1024602" y="3686495"/>
            <a:ext cx="2254806" cy="281821"/>
          </a:xfrm>
          <a:prstGeom prst="rect">
            <a:avLst/>
          </a:prstGeom>
          <a:noFill/>
          <a:ln/>
        </p:spPr>
        <p:txBody>
          <a:bodyPr wrap="none" lIns="0" tIns="0" rIns="0" bIns="0" rtlCol="0" anchor="t"/>
          <a:lstStyle/>
          <a:p>
            <a:pPr marL="0" indent="0" algn="l">
              <a:lnSpc>
                <a:spcPts val="2200"/>
              </a:lnSpc>
              <a:buNone/>
            </a:pPr>
            <a:r>
              <a:rPr lang="en-US" sz="1750" b="1">
                <a:solidFill>
                  <a:srgbClr val="D7D4CC"/>
                </a:solidFill>
                <a:latin typeface="Aharoni" panose="02010803020104030203" pitchFamily="2" charset="-79"/>
                <a:ea typeface="Comfortaa Bold" pitchFamily="34" charset="-122"/>
                <a:cs typeface="Aharoni" panose="02010803020104030203" pitchFamily="2" charset="-79"/>
              </a:rPr>
              <a:t>Data</a:t>
            </a:r>
            <a:endParaRPr lang="en-US" sz="1750">
              <a:latin typeface="Aharoni" panose="02010803020104030203" pitchFamily="2" charset="-79"/>
              <a:cs typeface="Aharoni" panose="02010803020104030203" pitchFamily="2" charset="-79"/>
            </a:endParaRPr>
          </a:p>
        </p:txBody>
      </p:sp>
      <p:sp>
        <p:nvSpPr>
          <p:cNvPr id="6" name="Text 2"/>
          <p:cNvSpPr/>
          <p:nvPr/>
        </p:nvSpPr>
        <p:spPr>
          <a:xfrm>
            <a:off x="1024602" y="4089998"/>
            <a:ext cx="2896672" cy="324564"/>
          </a:xfrm>
          <a:prstGeom prst="rect">
            <a:avLst/>
          </a:prstGeom>
          <a:noFill/>
          <a:ln/>
        </p:spPr>
        <p:txBody>
          <a:bodyPr wrap="none" lIns="0" tIns="0" rIns="0" bIns="0" rtlCol="0" anchor="t"/>
          <a:lstStyle/>
          <a:p>
            <a:pPr marL="0" indent="0" algn="l">
              <a:lnSpc>
                <a:spcPts val="2550"/>
              </a:lnSpc>
              <a:buNone/>
            </a:pPr>
            <a:r>
              <a:rPr lang="en-US" sz="1550">
                <a:solidFill>
                  <a:srgbClr val="D7D4CC"/>
                </a:solidFill>
                <a:latin typeface="Raleway Medium" pitchFamily="2" charset="0"/>
                <a:ea typeface="Raleway Medium" pitchFamily="34" charset="-122"/>
                <a:cs typeface="Raleway Medium" pitchFamily="34" charset="-120"/>
              </a:rPr>
              <a:t>Collect crime information</a:t>
            </a:r>
          </a:p>
          <a:p>
            <a:pPr marL="0" indent="0" algn="l">
              <a:lnSpc>
                <a:spcPts val="2550"/>
              </a:lnSpc>
              <a:buNone/>
            </a:pPr>
            <a:r>
              <a:rPr lang="en-US" sz="1550">
                <a:solidFill>
                  <a:srgbClr val="D7D4CC"/>
                </a:solidFill>
                <a:latin typeface="Raleway Medium" pitchFamily="2" charset="0"/>
              </a:rPr>
              <a:t>From multiple sources</a:t>
            </a:r>
            <a:endParaRPr lang="en-US" sz="1550">
              <a:latin typeface="Raleway Medium" pitchFamily="2" charset="0"/>
            </a:endParaRPr>
          </a:p>
        </p:txBody>
      </p:sp>
      <p:pic>
        <p:nvPicPr>
          <p:cNvPr id="7" name="Image 2" descr="preencoded.png"/>
          <p:cNvPicPr>
            <a:picLocks noChangeAspect="1"/>
          </p:cNvPicPr>
          <p:nvPr/>
        </p:nvPicPr>
        <p:blipFill>
          <a:blip r:embed="rId4"/>
          <a:stretch>
            <a:fillRect/>
          </a:stretch>
        </p:blipFill>
        <p:spPr>
          <a:xfrm>
            <a:off x="4124156" y="2570522"/>
            <a:ext cx="3302556" cy="811649"/>
          </a:xfrm>
          <a:prstGeom prst="rect">
            <a:avLst/>
          </a:prstGeom>
        </p:spPr>
      </p:pic>
      <p:sp>
        <p:nvSpPr>
          <p:cNvPr id="8" name="Text 3"/>
          <p:cNvSpPr/>
          <p:nvPr/>
        </p:nvSpPr>
        <p:spPr>
          <a:xfrm>
            <a:off x="4327039" y="3686495"/>
            <a:ext cx="2254806" cy="281821"/>
          </a:xfrm>
          <a:prstGeom prst="rect">
            <a:avLst/>
          </a:prstGeom>
          <a:noFill/>
          <a:ln/>
        </p:spPr>
        <p:txBody>
          <a:bodyPr wrap="none" lIns="0" tIns="0" rIns="0" bIns="0" rtlCol="0" anchor="t"/>
          <a:lstStyle/>
          <a:p>
            <a:pPr marL="0" indent="0" algn="l">
              <a:lnSpc>
                <a:spcPts val="2200"/>
              </a:lnSpc>
              <a:buNone/>
            </a:pPr>
            <a:r>
              <a:rPr lang="en-US" sz="1750" b="1">
                <a:solidFill>
                  <a:srgbClr val="D7D4CC"/>
                </a:solidFill>
                <a:latin typeface="Aharoni" panose="02010803020104030203" pitchFamily="2" charset="-79"/>
                <a:ea typeface="Comfortaa Bold" pitchFamily="34" charset="-122"/>
                <a:cs typeface="Aharoni" panose="02010803020104030203" pitchFamily="2" charset="-79"/>
              </a:rPr>
              <a:t>SQL</a:t>
            </a:r>
            <a:endParaRPr lang="en-US" sz="1750">
              <a:latin typeface="Aharoni" panose="02010803020104030203" pitchFamily="2" charset="-79"/>
              <a:cs typeface="Aharoni" panose="02010803020104030203" pitchFamily="2" charset="-79"/>
            </a:endParaRPr>
          </a:p>
        </p:txBody>
      </p:sp>
      <p:sp>
        <p:nvSpPr>
          <p:cNvPr id="9" name="Text 4"/>
          <p:cNvSpPr/>
          <p:nvPr/>
        </p:nvSpPr>
        <p:spPr>
          <a:xfrm>
            <a:off x="4327039" y="4089998"/>
            <a:ext cx="2896791" cy="324564"/>
          </a:xfrm>
          <a:prstGeom prst="rect">
            <a:avLst/>
          </a:prstGeom>
          <a:noFill/>
          <a:ln/>
        </p:spPr>
        <p:txBody>
          <a:bodyPr wrap="none" lIns="0" tIns="0" rIns="0" bIns="0" rtlCol="0" anchor="t"/>
          <a:lstStyle/>
          <a:p>
            <a:pPr marL="0" indent="0" algn="l">
              <a:lnSpc>
                <a:spcPts val="2550"/>
              </a:lnSpc>
              <a:buNone/>
            </a:pPr>
            <a:r>
              <a:rPr lang="en-US" sz="1550">
                <a:solidFill>
                  <a:srgbClr val="D7D4CC"/>
                </a:solidFill>
                <a:latin typeface="Raleway Medium" pitchFamily="2" charset="0"/>
                <a:ea typeface="Raleway Medium" pitchFamily="34" charset="-122"/>
                <a:cs typeface="Raleway Medium" pitchFamily="34" charset="-120"/>
              </a:rPr>
              <a:t>Query relationships</a:t>
            </a:r>
            <a:endParaRPr lang="en-US" sz="1550">
              <a:latin typeface="Raleway Medium" pitchFamily="2" charset="0"/>
            </a:endParaRPr>
          </a:p>
        </p:txBody>
      </p:sp>
      <p:pic>
        <p:nvPicPr>
          <p:cNvPr id="10" name="Image 3" descr="preencoded.png"/>
          <p:cNvPicPr>
            <a:picLocks noChangeAspect="1"/>
          </p:cNvPicPr>
          <p:nvPr/>
        </p:nvPicPr>
        <p:blipFill>
          <a:blip r:embed="rId5"/>
          <a:stretch>
            <a:fillRect/>
          </a:stretch>
        </p:blipFill>
        <p:spPr>
          <a:xfrm>
            <a:off x="7426712" y="2570522"/>
            <a:ext cx="3302437" cy="811649"/>
          </a:xfrm>
          <a:prstGeom prst="rect">
            <a:avLst/>
          </a:prstGeom>
        </p:spPr>
      </p:pic>
      <p:sp>
        <p:nvSpPr>
          <p:cNvPr id="11" name="Text 5"/>
          <p:cNvSpPr/>
          <p:nvPr/>
        </p:nvSpPr>
        <p:spPr>
          <a:xfrm>
            <a:off x="7629595" y="3686495"/>
            <a:ext cx="2254806" cy="281821"/>
          </a:xfrm>
          <a:prstGeom prst="rect">
            <a:avLst/>
          </a:prstGeom>
          <a:noFill/>
          <a:ln/>
        </p:spPr>
        <p:txBody>
          <a:bodyPr wrap="none" lIns="0" tIns="0" rIns="0" bIns="0" rtlCol="0" anchor="t"/>
          <a:lstStyle/>
          <a:p>
            <a:pPr marL="0" indent="0" algn="l">
              <a:lnSpc>
                <a:spcPts val="2200"/>
              </a:lnSpc>
              <a:buNone/>
            </a:pPr>
            <a:r>
              <a:rPr lang="en-US" sz="1750" b="1">
                <a:solidFill>
                  <a:srgbClr val="D7D4CC"/>
                </a:solidFill>
                <a:latin typeface="Aharoni" panose="02010803020104030203" pitchFamily="2" charset="-79"/>
                <a:ea typeface="Comfortaa Bold" pitchFamily="34" charset="-122"/>
                <a:cs typeface="Aharoni" panose="02010803020104030203" pitchFamily="2" charset="-79"/>
              </a:rPr>
              <a:t>Insight</a:t>
            </a:r>
            <a:endParaRPr lang="en-US" sz="1750">
              <a:latin typeface="Aharoni" panose="02010803020104030203" pitchFamily="2" charset="-79"/>
              <a:cs typeface="Aharoni" panose="02010803020104030203" pitchFamily="2" charset="-79"/>
            </a:endParaRPr>
          </a:p>
        </p:txBody>
      </p:sp>
      <p:sp>
        <p:nvSpPr>
          <p:cNvPr id="12" name="Text 6"/>
          <p:cNvSpPr/>
          <p:nvPr/>
        </p:nvSpPr>
        <p:spPr>
          <a:xfrm>
            <a:off x="7629595" y="4089998"/>
            <a:ext cx="2896672" cy="324564"/>
          </a:xfrm>
          <a:prstGeom prst="rect">
            <a:avLst/>
          </a:prstGeom>
          <a:noFill/>
          <a:ln/>
        </p:spPr>
        <p:txBody>
          <a:bodyPr wrap="none" lIns="0" tIns="0" rIns="0" bIns="0" rtlCol="0" anchor="t"/>
          <a:lstStyle/>
          <a:p>
            <a:pPr marL="0" indent="0" algn="l">
              <a:lnSpc>
                <a:spcPts val="2550"/>
              </a:lnSpc>
              <a:buNone/>
            </a:pPr>
            <a:r>
              <a:rPr lang="en-US" sz="1550">
                <a:solidFill>
                  <a:srgbClr val="D7D4CC"/>
                </a:solidFill>
                <a:latin typeface="Raleway Medium" pitchFamily="2" charset="0"/>
                <a:ea typeface="Raleway Medium" pitchFamily="34" charset="-122"/>
                <a:cs typeface="Raleway Medium" pitchFamily="34" charset="-120"/>
              </a:rPr>
              <a:t>Discover connections</a:t>
            </a:r>
          </a:p>
          <a:p>
            <a:pPr marL="0" indent="0" algn="l">
              <a:lnSpc>
                <a:spcPts val="2550"/>
              </a:lnSpc>
              <a:buNone/>
            </a:pPr>
            <a:r>
              <a:rPr lang="en-US" sz="1550">
                <a:solidFill>
                  <a:srgbClr val="D7D4CC"/>
                </a:solidFill>
                <a:latin typeface="Raleway Medium" pitchFamily="2" charset="0"/>
              </a:rPr>
              <a:t>and patterns</a:t>
            </a:r>
            <a:endParaRPr lang="en-US" sz="1550">
              <a:latin typeface="Raleway Medium" pitchFamily="2" charset="0"/>
            </a:endParaRPr>
          </a:p>
        </p:txBody>
      </p:sp>
      <p:pic>
        <p:nvPicPr>
          <p:cNvPr id="13" name="Image 4" descr="preencoded.png"/>
          <p:cNvPicPr>
            <a:picLocks noChangeAspect="1"/>
          </p:cNvPicPr>
          <p:nvPr/>
        </p:nvPicPr>
        <p:blipFill>
          <a:blip r:embed="rId6"/>
          <a:stretch>
            <a:fillRect/>
          </a:stretch>
        </p:blipFill>
        <p:spPr>
          <a:xfrm>
            <a:off x="10729149" y="2570522"/>
            <a:ext cx="3302556" cy="811649"/>
          </a:xfrm>
          <a:prstGeom prst="rect">
            <a:avLst/>
          </a:prstGeom>
        </p:spPr>
      </p:pic>
      <p:sp>
        <p:nvSpPr>
          <p:cNvPr id="14" name="Text 7"/>
          <p:cNvSpPr/>
          <p:nvPr/>
        </p:nvSpPr>
        <p:spPr>
          <a:xfrm>
            <a:off x="10932031" y="3686495"/>
            <a:ext cx="2254806" cy="281821"/>
          </a:xfrm>
          <a:prstGeom prst="rect">
            <a:avLst/>
          </a:prstGeom>
          <a:noFill/>
          <a:ln/>
        </p:spPr>
        <p:txBody>
          <a:bodyPr wrap="none" lIns="0" tIns="0" rIns="0" bIns="0" rtlCol="0" anchor="t"/>
          <a:lstStyle/>
          <a:p>
            <a:pPr marL="0" indent="0" algn="l">
              <a:lnSpc>
                <a:spcPts val="2200"/>
              </a:lnSpc>
              <a:buNone/>
            </a:pPr>
            <a:r>
              <a:rPr lang="en-US" sz="1750" b="1">
                <a:solidFill>
                  <a:srgbClr val="D7D4CC"/>
                </a:solidFill>
                <a:latin typeface="Aharoni" panose="02010803020104030203" pitchFamily="2" charset="-79"/>
                <a:ea typeface="Comfortaa Bold" pitchFamily="34" charset="-122"/>
                <a:cs typeface="Aharoni" panose="02010803020104030203" pitchFamily="2" charset="-79"/>
              </a:rPr>
              <a:t>Solution</a:t>
            </a:r>
            <a:endParaRPr lang="en-US" sz="1750">
              <a:latin typeface="Aharoni" panose="02010803020104030203" pitchFamily="2" charset="-79"/>
              <a:cs typeface="Aharoni" panose="02010803020104030203" pitchFamily="2" charset="-79"/>
            </a:endParaRPr>
          </a:p>
        </p:txBody>
      </p:sp>
      <p:sp>
        <p:nvSpPr>
          <p:cNvPr id="15" name="Text 8"/>
          <p:cNvSpPr/>
          <p:nvPr/>
        </p:nvSpPr>
        <p:spPr>
          <a:xfrm>
            <a:off x="10932032" y="4089998"/>
            <a:ext cx="2460584" cy="324564"/>
          </a:xfrm>
          <a:prstGeom prst="rect">
            <a:avLst/>
          </a:prstGeom>
          <a:noFill/>
          <a:ln/>
        </p:spPr>
        <p:txBody>
          <a:bodyPr wrap="none" lIns="0" tIns="0" rIns="0" bIns="0" rtlCol="0" anchor="t"/>
          <a:lstStyle/>
          <a:p>
            <a:pPr marL="0" indent="0" algn="l">
              <a:lnSpc>
                <a:spcPts val="2550"/>
              </a:lnSpc>
              <a:buNone/>
            </a:pPr>
            <a:r>
              <a:rPr lang="en-US" sz="1550">
                <a:solidFill>
                  <a:srgbClr val="D7D4CC"/>
                </a:solidFill>
                <a:latin typeface="Raleway Medium" pitchFamily="2" charset="0"/>
                <a:ea typeface="Raleway Medium" pitchFamily="34" charset="-122"/>
                <a:cs typeface="Raleway Medium" pitchFamily="34" charset="-120"/>
              </a:rPr>
              <a:t>Solve the case</a:t>
            </a:r>
          </a:p>
          <a:p>
            <a:pPr marL="0" indent="0" algn="l">
              <a:lnSpc>
                <a:spcPts val="2550"/>
              </a:lnSpc>
              <a:buNone/>
            </a:pPr>
            <a:r>
              <a:rPr lang="en-US" sz="1550">
                <a:solidFill>
                  <a:srgbClr val="D7D4CC"/>
                </a:solidFill>
                <a:latin typeface="Raleway Medium" pitchFamily="2" charset="0"/>
              </a:rPr>
              <a:t>Or prepare the data to be further</a:t>
            </a:r>
          </a:p>
          <a:p>
            <a:pPr marL="0" indent="0" algn="l">
              <a:lnSpc>
                <a:spcPts val="2550"/>
              </a:lnSpc>
              <a:buNone/>
            </a:pPr>
            <a:r>
              <a:rPr lang="en-US" sz="1550">
                <a:solidFill>
                  <a:srgbClr val="D7D4CC"/>
                </a:solidFill>
                <a:latin typeface="Raleway Medium" pitchFamily="2" charset="0"/>
              </a:rPr>
              <a:t>analyzed</a:t>
            </a:r>
            <a:endParaRPr lang="en-US" sz="1550">
              <a:latin typeface="Raleway Medium" pitchFamily="2" charset="0"/>
            </a:endParaRPr>
          </a:p>
        </p:txBody>
      </p:sp>
      <p:sp>
        <p:nvSpPr>
          <p:cNvPr id="17" name="Text 10"/>
          <p:cNvSpPr/>
          <p:nvPr/>
        </p:nvSpPr>
        <p:spPr>
          <a:xfrm>
            <a:off x="4327039" y="4499313"/>
            <a:ext cx="1739224" cy="855562"/>
          </a:xfrm>
          <a:prstGeom prst="rect">
            <a:avLst/>
          </a:prstGeom>
          <a:noFill/>
          <a:ln/>
        </p:spPr>
        <p:txBody>
          <a:bodyPr wrap="none" lIns="0" tIns="0" rIns="0" bIns="0" rtlCol="0" anchor="t"/>
          <a:lstStyle/>
          <a:p>
            <a:pPr marL="0" indent="0" algn="l">
              <a:lnSpc>
                <a:spcPts val="2550"/>
              </a:lnSpc>
              <a:buNone/>
            </a:pPr>
            <a:r>
              <a:rPr lang="en-US" sz="1550">
                <a:solidFill>
                  <a:srgbClr val="D7D4CC"/>
                </a:solidFill>
                <a:latin typeface="Raleway Medium" pitchFamily="2" charset="0"/>
                <a:ea typeface="Raleway Medium" pitchFamily="34" charset="-122"/>
                <a:cs typeface="Raleway Medium" pitchFamily="34" charset="-120"/>
              </a:rPr>
              <a:t>Use views, joins, </a:t>
            </a:r>
          </a:p>
          <a:p>
            <a:pPr marL="0" indent="0" algn="l">
              <a:lnSpc>
                <a:spcPts val="2550"/>
              </a:lnSpc>
              <a:buNone/>
            </a:pPr>
            <a:r>
              <a:rPr lang="en-US" sz="1550">
                <a:solidFill>
                  <a:srgbClr val="D7D4CC"/>
                </a:solidFill>
                <a:latin typeface="Raleway Medium" pitchFamily="2" charset="0"/>
                <a:ea typeface="Raleway Medium" pitchFamily="34" charset="-122"/>
                <a:cs typeface="Raleway Medium" pitchFamily="34" charset="-120"/>
              </a:rPr>
              <a:t>triggers to simulate detective work</a:t>
            </a:r>
            <a:endParaRPr lang="en-US" sz="1550">
              <a:latin typeface="Raleway Medium" pitchFamily="2" charset="0"/>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EA854FE-51E3-C725-6AE8-66C4FD401AA3}"/>
              </a:ext>
            </a:extLst>
          </p:cNvPr>
          <p:cNvSpPr/>
          <p:nvPr/>
        </p:nvSpPr>
        <p:spPr>
          <a:xfrm>
            <a:off x="650415" y="461809"/>
            <a:ext cx="7464028" cy="1333024"/>
          </a:xfrm>
          <a:prstGeom prst="rect">
            <a:avLst/>
          </a:prstGeom>
          <a:noFill/>
          <a:ln/>
        </p:spPr>
        <p:txBody>
          <a:bodyPr wrap="square" lIns="0" tIns="0" rIns="0" bIns="0" rtlCol="0" anchor="t"/>
          <a:lstStyle/>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BUSINESS RULES</a:t>
            </a:r>
            <a:endParaRPr lang="en-US" sz="415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C0DC2129-2F1F-36A6-B874-08F49646FAA7}"/>
              </a:ext>
            </a:extLst>
          </p:cNvPr>
          <p:cNvSpPr txBox="1"/>
          <p:nvPr/>
        </p:nvSpPr>
        <p:spPr>
          <a:xfrm>
            <a:off x="562669" y="1278680"/>
            <a:ext cx="6430609" cy="7683001"/>
          </a:xfrm>
          <a:prstGeom prst="rect">
            <a:avLst/>
          </a:prstGeom>
          <a:noFill/>
        </p:spPr>
        <p:txBody>
          <a:bodyPr wrap="square">
            <a:spAutoFit/>
          </a:bodyPr>
          <a:lstStyle/>
          <a:p>
            <a:pPr marL="285750" marR="0" indent="-285750" algn="just">
              <a:lnSpc>
                <a:spcPct val="115000"/>
              </a:lnSpc>
              <a:spcAft>
                <a:spcPts val="800"/>
              </a:spcAft>
              <a:buFont typeface="Arial" panose="020B0604020202020204" pitchFamily="34" charset="0"/>
              <a:buChar char="•"/>
            </a:pPr>
            <a:r>
              <a:rPr lang="en-IN" sz="1600" kern="100">
                <a:solidFill>
                  <a:schemeClr val="bg1"/>
                </a:solidFill>
                <a:effectLst/>
                <a:latin typeface="Raleway Medium" pitchFamily="2" charset="0"/>
                <a:ea typeface="Aptos" panose="020B0004020202020204" pitchFamily="34" charset="0"/>
                <a:cs typeface="Calibri" panose="020F0502020204030204" pitchFamily="34" charset="0"/>
              </a:rPr>
              <a:t>Each Crime </a:t>
            </a:r>
            <a:r>
              <a:rPr lang="en-IN" sz="1600" b="1" i="1" kern="100">
                <a:solidFill>
                  <a:schemeClr val="bg1"/>
                </a:solidFill>
                <a:effectLst/>
                <a:latin typeface="Raleway Medium" pitchFamily="2" charset="0"/>
                <a:ea typeface="Aptos" panose="020B0004020202020204" pitchFamily="34" charset="0"/>
                <a:cs typeface="Calibri" panose="020F0502020204030204" pitchFamily="34" charset="0"/>
              </a:rPr>
              <a:t>can</a:t>
            </a:r>
            <a:r>
              <a:rPr lang="en-IN" sz="1600" kern="100">
                <a:solidFill>
                  <a:schemeClr val="bg1"/>
                </a:solidFill>
                <a:effectLst/>
                <a:latin typeface="Raleway Medium" pitchFamily="2" charset="0"/>
                <a:ea typeface="Aptos" panose="020B0004020202020204" pitchFamily="34" charset="0"/>
                <a:cs typeface="Calibri" panose="020F0502020204030204" pitchFamily="34" charset="0"/>
              </a:rPr>
              <a:t> have </a:t>
            </a:r>
            <a:r>
              <a:rPr lang="en-IN" sz="1600" b="1" i="1" kern="100">
                <a:solidFill>
                  <a:schemeClr val="bg1"/>
                </a:solidFill>
                <a:effectLst/>
                <a:latin typeface="Raleway Medium" pitchFamily="2" charset="0"/>
                <a:ea typeface="Aptos" panose="020B0004020202020204" pitchFamily="34" charset="0"/>
                <a:cs typeface="Calibri" panose="020F0502020204030204" pitchFamily="34" charset="0"/>
              </a:rPr>
              <a:t>many</a:t>
            </a:r>
            <a:r>
              <a:rPr lang="en-IN" sz="1600" kern="100">
                <a:solidFill>
                  <a:schemeClr val="bg1"/>
                </a:solidFill>
                <a:effectLst/>
                <a:latin typeface="Raleway Medium" pitchFamily="2" charset="0"/>
                <a:ea typeface="Aptos" panose="020B0004020202020204" pitchFamily="34" charset="0"/>
                <a:cs typeface="Calibri" panose="020F0502020204030204" pitchFamily="34" charset="0"/>
              </a:rPr>
              <a:t> Victims</a:t>
            </a:r>
            <a:endParaRPr lang="en-IN" sz="1600" kern="100">
              <a:solidFill>
                <a:schemeClr val="bg1"/>
              </a:solidFill>
              <a:effectLst/>
              <a:latin typeface="Raleway Medium" pitchFamily="2" charset="0"/>
              <a:ea typeface="Aptos" panose="020B0004020202020204" pitchFamily="34" charset="0"/>
              <a:cs typeface="Times New Roman" panose="02020603050405020304" pitchFamily="18" charset="0"/>
            </a:endParaRPr>
          </a:p>
          <a:p>
            <a:pPr marL="285750" marR="0" indent="-285750" algn="just">
              <a:lnSpc>
                <a:spcPct val="115000"/>
              </a:lnSpc>
              <a:spcAft>
                <a:spcPts val="800"/>
              </a:spcAft>
              <a:buFont typeface="Arial" panose="020B0604020202020204" pitchFamily="34" charset="0"/>
              <a:buChar char="•"/>
            </a:pPr>
            <a:r>
              <a:rPr lang="en-IN" sz="1600" kern="100">
                <a:solidFill>
                  <a:schemeClr val="bg1"/>
                </a:solidFill>
                <a:effectLst/>
                <a:latin typeface="Raleway Medium" pitchFamily="2" charset="0"/>
                <a:ea typeface="Aptos" panose="020B0004020202020204" pitchFamily="34" charset="0"/>
                <a:cs typeface="Calibri" panose="020F0502020204030204" pitchFamily="34" charset="0"/>
              </a:rPr>
              <a:t>Each victim </a:t>
            </a:r>
            <a:r>
              <a:rPr lang="en-IN" sz="1600" b="1" i="1" kern="100">
                <a:solidFill>
                  <a:schemeClr val="bg1"/>
                </a:solidFill>
                <a:effectLst/>
                <a:latin typeface="Raleway Medium" pitchFamily="2" charset="0"/>
                <a:ea typeface="Aptos" panose="020B0004020202020204" pitchFamily="34" charset="0"/>
                <a:cs typeface="Calibri" panose="020F0502020204030204" pitchFamily="34" charset="0"/>
              </a:rPr>
              <a:t>must</a:t>
            </a:r>
            <a:r>
              <a:rPr lang="en-IN" sz="1600" kern="100">
                <a:solidFill>
                  <a:schemeClr val="bg1"/>
                </a:solidFill>
                <a:effectLst/>
                <a:latin typeface="Raleway Medium" pitchFamily="2" charset="0"/>
                <a:ea typeface="Aptos" panose="020B0004020202020204" pitchFamily="34" charset="0"/>
                <a:cs typeface="Calibri" panose="020F0502020204030204" pitchFamily="34" charset="0"/>
              </a:rPr>
              <a:t> be associated with </a:t>
            </a:r>
            <a:r>
              <a:rPr lang="en-IN" sz="1600" b="1" i="1" kern="100">
                <a:solidFill>
                  <a:schemeClr val="bg1"/>
                </a:solidFill>
                <a:effectLst/>
                <a:latin typeface="Raleway Medium" pitchFamily="2" charset="0"/>
                <a:ea typeface="Aptos" panose="020B0004020202020204" pitchFamily="34" charset="0"/>
                <a:cs typeface="Calibri" panose="020F0502020204030204" pitchFamily="34" charset="0"/>
              </a:rPr>
              <a:t>exactly one </a:t>
            </a:r>
            <a:r>
              <a:rPr lang="en-IN" sz="1600" kern="100">
                <a:solidFill>
                  <a:schemeClr val="bg1"/>
                </a:solidFill>
                <a:effectLst/>
                <a:latin typeface="Raleway Medium" pitchFamily="2" charset="0"/>
                <a:ea typeface="Aptos" panose="020B0004020202020204" pitchFamily="34" charset="0"/>
                <a:cs typeface="Calibri" panose="020F0502020204030204" pitchFamily="34" charset="0"/>
              </a:rPr>
              <a:t>crime</a:t>
            </a:r>
          </a:p>
          <a:p>
            <a:pPr marL="285750" marR="0" indent="-285750" algn="just">
              <a:lnSpc>
                <a:spcPct val="115000"/>
              </a:lnSpc>
              <a:spcAft>
                <a:spcPts val="800"/>
              </a:spcAft>
              <a:buFont typeface="Arial" panose="020B0604020202020204" pitchFamily="34" charset="0"/>
              <a:buChar char="•"/>
            </a:pPr>
            <a:endParaRPr lang="en-IN" sz="1600" kern="100">
              <a:solidFill>
                <a:schemeClr val="bg1"/>
              </a:solidFill>
              <a:latin typeface="Raleway Medium" pitchFamily="2" charset="0"/>
              <a:ea typeface="Aptos" panose="020B0004020202020204" pitchFamily="34" charset="0"/>
              <a:cs typeface="Calibri" panose="020F0502020204030204" pitchFamily="34" charset="0"/>
            </a:endParaRPr>
          </a:p>
          <a:p>
            <a:pPr marL="285750" marR="0" indent="-285750" algn="just">
              <a:lnSpc>
                <a:spcPct val="115000"/>
              </a:lnSpc>
              <a:spcAft>
                <a:spcPts val="800"/>
              </a:spcAft>
              <a:buFont typeface="Arial" panose="020B0604020202020204" pitchFamily="34" charset="0"/>
              <a:buChar char="•"/>
            </a:pP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Each crime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must</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have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at least one(many)</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suspect(suspects)</a:t>
            </a:r>
          </a:p>
          <a:p>
            <a:pPr marL="285750" marR="0" indent="-285750" algn="just">
              <a:lnSpc>
                <a:spcPct val="115000"/>
              </a:lnSpc>
              <a:spcAft>
                <a:spcPts val="800"/>
              </a:spcAft>
              <a:buFont typeface="Arial" panose="020B0604020202020204" pitchFamily="34" charset="0"/>
              <a:buChar char="•"/>
            </a:pP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Each suspect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can</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be linked to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many</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crimes</a:t>
            </a:r>
          </a:p>
          <a:p>
            <a:pPr marL="285750" marR="0" indent="-285750" algn="just">
              <a:lnSpc>
                <a:spcPct val="115000"/>
              </a:lnSpc>
              <a:spcAft>
                <a:spcPts val="800"/>
              </a:spcAft>
              <a:buFont typeface="Arial" panose="020B0604020202020204" pitchFamily="34" charset="0"/>
              <a:buChar char="•"/>
            </a:pPr>
            <a:endParaRPr lang="en-IN" sz="1600" kern="100">
              <a:solidFill>
                <a:schemeClr val="bg1"/>
              </a:solidFill>
              <a:effectLst/>
              <a:latin typeface="Raleway Medium" pitchFamily="2" charset="0"/>
              <a:ea typeface="Aptos" panose="020B0004020202020204" pitchFamily="34" charset="0"/>
              <a:cs typeface="Calibri" panose="020F0502020204030204" pitchFamily="34" charset="0"/>
            </a:endParaRPr>
          </a:p>
          <a:p>
            <a:pPr marL="285750" marR="0" indent="-285750" algn="just">
              <a:lnSpc>
                <a:spcPct val="115000"/>
              </a:lnSpc>
              <a:spcAft>
                <a:spcPts val="800"/>
              </a:spcAft>
              <a:buFont typeface="Arial" panose="020B0604020202020204" pitchFamily="34" charset="0"/>
              <a:buChar char="•"/>
            </a:pP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Each crime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must</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be assigned to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exactly one</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officer</a:t>
            </a:r>
          </a:p>
          <a:p>
            <a:pPr marL="285750" marR="0" indent="-285750" algn="just">
              <a:lnSpc>
                <a:spcPct val="115000"/>
              </a:lnSpc>
              <a:spcAft>
                <a:spcPts val="800"/>
              </a:spcAft>
              <a:buFont typeface="Arial" panose="020B0604020202020204" pitchFamily="34" charset="0"/>
              <a:buChar char="•"/>
            </a:pP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Each officer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can</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be assigned to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many</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crimes</a:t>
            </a:r>
          </a:p>
          <a:p>
            <a:pPr marL="285750" marR="0" indent="-285750" algn="just">
              <a:lnSpc>
                <a:spcPct val="115000"/>
              </a:lnSpc>
              <a:spcAft>
                <a:spcPts val="800"/>
              </a:spcAft>
              <a:buFont typeface="Arial" panose="020B0604020202020204" pitchFamily="34" charset="0"/>
              <a:buChar char="•"/>
            </a:pPr>
            <a:endParaRPr lang="en-US" sz="1600" kern="100">
              <a:solidFill>
                <a:schemeClr val="bg1"/>
              </a:solidFill>
              <a:latin typeface="Raleway Medium" pitchFamily="2" charset="0"/>
              <a:ea typeface="Aptos" panose="020B0004020202020204" pitchFamily="34" charset="0"/>
              <a:cs typeface="Calibri" panose="020F0502020204030204" pitchFamily="34" charset="0"/>
            </a:endParaRPr>
          </a:p>
          <a:p>
            <a:pPr marL="285750" marR="0" indent="-285750" algn="just">
              <a:lnSpc>
                <a:spcPct val="115000"/>
              </a:lnSpc>
              <a:spcAft>
                <a:spcPts val="800"/>
              </a:spcAft>
              <a:buFont typeface="Arial" panose="020B0604020202020204" pitchFamily="34" charset="0"/>
              <a:buChar char="•"/>
            </a:pP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Each Supervisor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must</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supervise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at least one(many)</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officer</a:t>
            </a:r>
          </a:p>
          <a:p>
            <a:pPr marL="285750" marR="0" indent="-285750" algn="just">
              <a:lnSpc>
                <a:spcPct val="115000"/>
              </a:lnSpc>
              <a:spcAft>
                <a:spcPts val="800"/>
              </a:spcAft>
              <a:buFont typeface="Arial" panose="020B0604020202020204" pitchFamily="34" charset="0"/>
              <a:buChar char="•"/>
            </a:pP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Each officer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must</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be supervised by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only one</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Supervisor</a:t>
            </a:r>
          </a:p>
          <a:p>
            <a:pPr marL="285750" marR="0" indent="-285750" algn="just">
              <a:lnSpc>
                <a:spcPct val="115000"/>
              </a:lnSpc>
              <a:spcAft>
                <a:spcPts val="800"/>
              </a:spcAft>
              <a:buFont typeface="Arial" panose="020B0604020202020204" pitchFamily="34" charset="0"/>
              <a:buChar char="•"/>
            </a:pPr>
            <a:endParaRPr lang="en-IN" sz="1600" kern="100">
              <a:solidFill>
                <a:schemeClr val="bg1"/>
              </a:solidFill>
              <a:effectLst/>
              <a:latin typeface="Raleway Medium" pitchFamily="2" charset="0"/>
              <a:ea typeface="Aptos" panose="020B0004020202020204" pitchFamily="34" charset="0"/>
              <a:cs typeface="Calibri" panose="020F0502020204030204" pitchFamily="34" charset="0"/>
            </a:endParaRPr>
          </a:p>
          <a:p>
            <a:pPr marL="285750" marR="0" indent="-285750" algn="just">
              <a:lnSpc>
                <a:spcPct val="115000"/>
              </a:lnSpc>
              <a:spcAft>
                <a:spcPts val="800"/>
              </a:spcAft>
              <a:buFont typeface="Arial" panose="020B0604020202020204" pitchFamily="34" charset="0"/>
              <a:buChar char="•"/>
            </a:pP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Each crime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must</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have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at least one(many)</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crime scenes</a:t>
            </a:r>
          </a:p>
          <a:p>
            <a:pPr marL="285750" marR="0" indent="-285750" algn="just">
              <a:lnSpc>
                <a:spcPct val="115000"/>
              </a:lnSpc>
              <a:spcAft>
                <a:spcPts val="800"/>
              </a:spcAft>
              <a:buFont typeface="Arial" panose="020B0604020202020204" pitchFamily="34" charset="0"/>
              <a:buChar char="•"/>
            </a:pP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Each crime scene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must</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be associated with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exactly one</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crime</a:t>
            </a:r>
          </a:p>
          <a:p>
            <a:pPr marL="285750" marR="0" indent="-285750" algn="just">
              <a:lnSpc>
                <a:spcPct val="115000"/>
              </a:lnSpc>
              <a:spcAft>
                <a:spcPts val="800"/>
              </a:spcAft>
              <a:buFont typeface="Arial" panose="020B0604020202020204" pitchFamily="34" charset="0"/>
              <a:buChar char="•"/>
            </a:pPr>
            <a:endParaRPr lang="en-IN" sz="1600" kern="100">
              <a:solidFill>
                <a:schemeClr val="bg1"/>
              </a:solidFill>
              <a:effectLst/>
              <a:latin typeface="Raleway Medium" pitchFamily="2" charset="0"/>
              <a:ea typeface="Aptos" panose="020B0004020202020204" pitchFamily="34" charset="0"/>
              <a:cs typeface="Calibri" panose="020F0502020204030204" pitchFamily="34" charset="0"/>
            </a:endParaRPr>
          </a:p>
          <a:p>
            <a:pPr marL="285750" marR="0" indent="-285750" algn="just">
              <a:lnSpc>
                <a:spcPct val="115000"/>
              </a:lnSpc>
              <a:spcAft>
                <a:spcPts val="800"/>
              </a:spcAft>
              <a:buFont typeface="Arial" panose="020B0604020202020204" pitchFamily="34" charset="0"/>
              <a:buChar char="•"/>
            </a:pP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Each crime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can</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have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many</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Forensics reports</a:t>
            </a:r>
          </a:p>
          <a:p>
            <a:pPr marL="285750" marR="0" indent="-285750" algn="just">
              <a:lnSpc>
                <a:spcPct val="115000"/>
              </a:lnSpc>
              <a:spcAft>
                <a:spcPts val="800"/>
              </a:spcAft>
              <a:buFont typeface="Arial" panose="020B0604020202020204" pitchFamily="34" charset="0"/>
              <a:buChar char="•"/>
            </a:pP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Each Forensics report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must</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be produced for </a:t>
            </a:r>
            <a:r>
              <a:rPr lang="en-US" sz="1600" b="1" i="1" kern="100">
                <a:solidFill>
                  <a:schemeClr val="bg1"/>
                </a:solidFill>
                <a:effectLst/>
                <a:latin typeface="Raleway Medium" pitchFamily="2" charset="0"/>
                <a:ea typeface="Aptos" panose="020B0004020202020204" pitchFamily="34" charset="0"/>
                <a:cs typeface="Calibri" panose="020F0502020204030204" pitchFamily="34" charset="0"/>
              </a:rPr>
              <a:t>only one</a:t>
            </a:r>
            <a:r>
              <a:rPr lang="en-US" sz="1600" kern="100">
                <a:solidFill>
                  <a:schemeClr val="bg1"/>
                </a:solidFill>
                <a:effectLst/>
                <a:latin typeface="Raleway Medium" pitchFamily="2" charset="0"/>
                <a:ea typeface="Aptos" panose="020B0004020202020204" pitchFamily="34" charset="0"/>
                <a:cs typeface="Calibri" panose="020F0502020204030204" pitchFamily="34" charset="0"/>
              </a:rPr>
              <a:t> Crime</a:t>
            </a:r>
          </a:p>
          <a:p>
            <a:pPr marL="0" marR="0" algn="just">
              <a:lnSpc>
                <a:spcPct val="115000"/>
              </a:lnSpc>
              <a:spcAft>
                <a:spcPts val="800"/>
              </a:spcAft>
            </a:pPr>
            <a:endParaRPr lang="en-IN" sz="1600" kern="100">
              <a:solidFill>
                <a:schemeClr val="bg1"/>
              </a:solidFill>
              <a:effectLst/>
              <a:latin typeface="Raleway Medium" pitchFamily="2" charset="0"/>
              <a:ea typeface="Aptos" panose="020B0004020202020204" pitchFamily="34" charset="0"/>
              <a:cs typeface="Calibri" panose="020F0502020204030204" pitchFamily="34" charset="0"/>
            </a:endParaRPr>
          </a:p>
          <a:p>
            <a:pPr marL="0" marR="0" algn="just">
              <a:lnSpc>
                <a:spcPct val="115000"/>
              </a:lnSpc>
              <a:spcAft>
                <a:spcPts val="800"/>
              </a:spcAft>
            </a:pPr>
            <a:endParaRPr lang="en-IN" sz="1600" kern="100">
              <a:solidFill>
                <a:schemeClr val="bg1"/>
              </a:solidFill>
              <a:latin typeface="Raleway Medium" pitchFamily="2" charset="0"/>
              <a:ea typeface="Aptos" panose="020B0004020202020204" pitchFamily="34" charset="0"/>
              <a:cs typeface="Calibri" panose="020F0502020204030204" pitchFamily="34" charset="0"/>
            </a:endParaRPr>
          </a:p>
          <a:p>
            <a:pPr marL="0" marR="0" algn="just">
              <a:lnSpc>
                <a:spcPct val="115000"/>
              </a:lnSpc>
              <a:spcAft>
                <a:spcPts val="800"/>
              </a:spcAft>
            </a:pPr>
            <a:endParaRPr lang="en-IN" sz="1600" kern="100">
              <a:solidFill>
                <a:schemeClr val="bg1"/>
              </a:solidFill>
              <a:effectLst/>
              <a:latin typeface="Raleway Medium" pitchFamily="2" charset="0"/>
              <a:ea typeface="Aptos" panose="020B0004020202020204" pitchFamily="34" charset="0"/>
              <a:cs typeface="Times New Roman" panose="02020603050405020304" pitchFamily="18" charset="0"/>
            </a:endParaRPr>
          </a:p>
        </p:txBody>
      </p:sp>
      <p:pic>
        <p:nvPicPr>
          <p:cNvPr id="8" name="Picture 7" descr="A person looking at a magnifying glass&#10;&#10;AI-generated content may be incorrect.">
            <a:extLst>
              <a:ext uri="{FF2B5EF4-FFF2-40B4-BE49-F238E27FC236}">
                <a16:creationId xmlns:a16="http://schemas.microsoft.com/office/drawing/2014/main" id="{BD25DA34-711F-3AF2-B883-272AD0B27CB4}"/>
              </a:ext>
            </a:extLst>
          </p:cNvPr>
          <p:cNvPicPr>
            <a:picLocks noChangeAspect="1"/>
          </p:cNvPicPr>
          <p:nvPr/>
        </p:nvPicPr>
        <p:blipFill>
          <a:blip r:embed="rId2"/>
          <a:stretch>
            <a:fillRect/>
          </a:stretch>
        </p:blipFill>
        <p:spPr>
          <a:xfrm>
            <a:off x="9144000" y="0"/>
            <a:ext cx="5486400" cy="8229600"/>
          </a:xfrm>
          <a:prstGeom prst="rect">
            <a:avLst/>
          </a:prstGeom>
        </p:spPr>
      </p:pic>
    </p:spTree>
    <p:extLst>
      <p:ext uri="{BB962C8B-B14F-4D97-AF65-F5344CB8AC3E}">
        <p14:creationId xmlns:p14="http://schemas.microsoft.com/office/powerpoint/2010/main" val="285731991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uter network&#10;&#10;AI-generated content may be incorrect.">
            <a:extLst>
              <a:ext uri="{FF2B5EF4-FFF2-40B4-BE49-F238E27FC236}">
                <a16:creationId xmlns:a16="http://schemas.microsoft.com/office/drawing/2014/main" id="{44B95C09-7CFC-CC2B-7DB9-F0328E0FFE5D}"/>
              </a:ext>
            </a:extLst>
          </p:cNvPr>
          <p:cNvPicPr>
            <a:picLocks noChangeAspect="1"/>
          </p:cNvPicPr>
          <p:nvPr/>
        </p:nvPicPr>
        <p:blipFill>
          <a:blip r:embed="rId2"/>
          <a:stretch>
            <a:fillRect/>
          </a:stretch>
        </p:blipFill>
        <p:spPr>
          <a:xfrm>
            <a:off x="1382734" y="75393"/>
            <a:ext cx="12006236" cy="8078813"/>
          </a:xfrm>
          <a:prstGeom prst="rect">
            <a:avLst/>
          </a:prstGeom>
        </p:spPr>
      </p:pic>
      <p:sp>
        <p:nvSpPr>
          <p:cNvPr id="2" name="Text 0">
            <a:extLst>
              <a:ext uri="{FF2B5EF4-FFF2-40B4-BE49-F238E27FC236}">
                <a16:creationId xmlns:a16="http://schemas.microsoft.com/office/drawing/2014/main" id="{F5E8ADFA-4369-674A-B5C5-B0575250E151}"/>
              </a:ext>
            </a:extLst>
          </p:cNvPr>
          <p:cNvSpPr/>
          <p:nvPr/>
        </p:nvSpPr>
        <p:spPr>
          <a:xfrm>
            <a:off x="1475606" y="181953"/>
            <a:ext cx="3564746" cy="799354"/>
          </a:xfrm>
          <a:prstGeom prst="rect">
            <a:avLst/>
          </a:prstGeom>
          <a:solidFill>
            <a:srgbClr val="27272B"/>
          </a:solidFill>
          <a:ln/>
        </p:spPr>
        <p:txBody>
          <a:bodyPr wrap="square" lIns="0" tIns="0" rIns="0" bIns="0" rtlCol="0" anchor="t"/>
          <a:lstStyle/>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ER DIAGRAM</a:t>
            </a:r>
            <a:endParaRPr lang="en-US" sz="415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79859247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F4AC8-EA97-B8F4-4503-288B2D55707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DBD41FB-03C7-D8A6-F5E8-C3F53E9F47CB}"/>
              </a:ext>
            </a:extLst>
          </p:cNvPr>
          <p:cNvSpPr/>
          <p:nvPr/>
        </p:nvSpPr>
        <p:spPr>
          <a:xfrm>
            <a:off x="717322" y="3453069"/>
            <a:ext cx="5527361" cy="1323462"/>
          </a:xfrm>
          <a:prstGeom prst="rect">
            <a:avLst/>
          </a:prstGeom>
          <a:noFill/>
          <a:ln/>
        </p:spPr>
        <p:txBody>
          <a:bodyPr wrap="square" lIns="0" tIns="0" rIns="0" bIns="0" rtlCol="0" anchor="t"/>
          <a:lstStyle/>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RELATIONAL </a:t>
            </a:r>
          </a:p>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MODEL</a:t>
            </a:r>
            <a:endParaRPr lang="en-US" sz="4150">
              <a:latin typeface="Aharoni" panose="02010803020104030203" pitchFamily="2" charset="-79"/>
              <a:cs typeface="Aharoni" panose="02010803020104030203" pitchFamily="2" charset="-79"/>
            </a:endParaRPr>
          </a:p>
        </p:txBody>
      </p:sp>
      <p:pic>
        <p:nvPicPr>
          <p:cNvPr id="7" name="Picture 6" descr="A close-up of a document&#10;&#10;AI-generated content may be incorrect.">
            <a:extLst>
              <a:ext uri="{FF2B5EF4-FFF2-40B4-BE49-F238E27FC236}">
                <a16:creationId xmlns:a16="http://schemas.microsoft.com/office/drawing/2014/main" id="{9126E9F1-65BD-87EF-008D-0F4450D70792}"/>
              </a:ext>
            </a:extLst>
          </p:cNvPr>
          <p:cNvPicPr>
            <a:picLocks noChangeAspect="1"/>
          </p:cNvPicPr>
          <p:nvPr/>
        </p:nvPicPr>
        <p:blipFill>
          <a:blip r:embed="rId3"/>
          <a:stretch>
            <a:fillRect/>
          </a:stretch>
        </p:blipFill>
        <p:spPr>
          <a:xfrm>
            <a:off x="4954630" y="0"/>
            <a:ext cx="4721140" cy="8229600"/>
          </a:xfrm>
          <a:prstGeom prst="rect">
            <a:avLst/>
          </a:prstGeom>
        </p:spPr>
      </p:pic>
    </p:spTree>
    <p:extLst>
      <p:ext uri="{BB962C8B-B14F-4D97-AF65-F5344CB8AC3E}">
        <p14:creationId xmlns:p14="http://schemas.microsoft.com/office/powerpoint/2010/main" val="382996809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26992D8-BBCE-8B05-841D-832CF2960D1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4E22140-FC51-3884-8330-F78665BEA326}"/>
              </a:ext>
            </a:extLst>
          </p:cNvPr>
          <p:cNvSpPr/>
          <p:nvPr/>
        </p:nvSpPr>
        <p:spPr>
          <a:xfrm>
            <a:off x="650647" y="195519"/>
            <a:ext cx="5527361" cy="1323462"/>
          </a:xfrm>
          <a:prstGeom prst="rect">
            <a:avLst/>
          </a:prstGeom>
          <a:noFill/>
          <a:ln/>
        </p:spPr>
        <p:txBody>
          <a:bodyPr wrap="square" lIns="0" tIns="0" rIns="0" bIns="0" rtlCol="0" anchor="t"/>
          <a:lstStyle/>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RELATIONAL </a:t>
            </a:r>
          </a:p>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MODEL</a:t>
            </a:r>
            <a:endParaRPr lang="en-US" sz="4150">
              <a:latin typeface="Aharoni" panose="02010803020104030203" pitchFamily="2" charset="-79"/>
              <a:cs typeface="Aharoni" panose="02010803020104030203" pitchFamily="2" charset="-79"/>
            </a:endParaRPr>
          </a:p>
        </p:txBody>
      </p:sp>
      <p:pic>
        <p:nvPicPr>
          <p:cNvPr id="7" name="Picture 6" descr="A close-up of a document&#10;&#10;AI-generated content may be incorrect.">
            <a:extLst>
              <a:ext uri="{FF2B5EF4-FFF2-40B4-BE49-F238E27FC236}">
                <a16:creationId xmlns:a16="http://schemas.microsoft.com/office/drawing/2014/main" id="{D8F472B8-9BE9-3476-7832-AF190CBDB918}"/>
              </a:ext>
            </a:extLst>
          </p:cNvPr>
          <p:cNvPicPr>
            <a:picLocks noChangeAspect="1"/>
          </p:cNvPicPr>
          <p:nvPr/>
        </p:nvPicPr>
        <p:blipFill>
          <a:blip r:embed="rId4"/>
          <a:srcRect t="52584" b="29974"/>
          <a:stretch/>
        </p:blipFill>
        <p:spPr>
          <a:xfrm>
            <a:off x="2034523" y="2509284"/>
            <a:ext cx="10561354" cy="3211031"/>
          </a:xfrm>
          <a:prstGeom prst="rect">
            <a:avLst/>
          </a:prstGeom>
          <a:effectLst>
            <a:glow rad="101600">
              <a:schemeClr val="accent4">
                <a:satMod val="175000"/>
                <a:alpha val="40000"/>
              </a:schemeClr>
            </a:glow>
            <a:outerShdw blurRad="63500" sx="102000" sy="102000" algn="ctr" rotWithShape="0">
              <a:prstClr val="black">
                <a:alpha val="40000"/>
              </a:prstClr>
            </a:outerShdw>
          </a:effectLst>
        </p:spPr>
      </p:pic>
    </p:spTree>
    <p:extLst>
      <p:ext uri="{BB962C8B-B14F-4D97-AF65-F5344CB8AC3E}">
        <p14:creationId xmlns:p14="http://schemas.microsoft.com/office/powerpoint/2010/main" val="1708015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BF6D2-5751-6E3A-BE5A-F1C0D58E944A}"/>
            </a:ext>
          </a:extLst>
        </p:cNvPr>
        <p:cNvGrpSpPr/>
        <p:nvPr/>
      </p:nvGrpSpPr>
      <p:grpSpPr>
        <a:xfrm>
          <a:off x="0" y="0"/>
          <a:ext cx="0" cy="0"/>
          <a:chOff x="0" y="0"/>
          <a:chExt cx="0" cy="0"/>
        </a:xfrm>
      </p:grpSpPr>
      <p:pic>
        <p:nvPicPr>
          <p:cNvPr id="7" name="Picture 6" descr="A close-up of a document&#10;&#10;AI-generated content may be incorrect.">
            <a:extLst>
              <a:ext uri="{FF2B5EF4-FFF2-40B4-BE49-F238E27FC236}">
                <a16:creationId xmlns:a16="http://schemas.microsoft.com/office/drawing/2014/main" id="{10BE9B23-6340-526E-542E-1187B7B3325B}"/>
              </a:ext>
            </a:extLst>
          </p:cNvPr>
          <p:cNvPicPr>
            <a:picLocks noChangeAspect="1"/>
          </p:cNvPicPr>
          <p:nvPr/>
        </p:nvPicPr>
        <p:blipFill>
          <a:blip r:embed="rId3"/>
          <a:srcRect t="83918"/>
          <a:stretch/>
        </p:blipFill>
        <p:spPr>
          <a:xfrm>
            <a:off x="2034523" y="2509284"/>
            <a:ext cx="10561354" cy="3211031"/>
          </a:xfrm>
          <a:prstGeom prst="rect">
            <a:avLst/>
          </a:prstGeom>
          <a:effectLst>
            <a:glow rad="101600">
              <a:schemeClr val="accent4">
                <a:satMod val="175000"/>
                <a:alpha val="40000"/>
              </a:schemeClr>
            </a:glow>
            <a:outerShdw blurRad="63500" sx="102000" sy="102000" algn="ctr" rotWithShape="0">
              <a:prstClr val="black">
                <a:alpha val="40000"/>
              </a:prstClr>
            </a:outerShdw>
          </a:effectLst>
        </p:spPr>
      </p:pic>
      <p:sp>
        <p:nvSpPr>
          <p:cNvPr id="4" name="Text 0">
            <a:extLst>
              <a:ext uri="{FF2B5EF4-FFF2-40B4-BE49-F238E27FC236}">
                <a16:creationId xmlns:a16="http://schemas.microsoft.com/office/drawing/2014/main" id="{287816B3-3419-873D-2E95-EAD1B6BF8887}"/>
              </a:ext>
            </a:extLst>
          </p:cNvPr>
          <p:cNvSpPr/>
          <p:nvPr/>
        </p:nvSpPr>
        <p:spPr>
          <a:xfrm>
            <a:off x="650647" y="195519"/>
            <a:ext cx="5527361" cy="1323462"/>
          </a:xfrm>
          <a:prstGeom prst="rect">
            <a:avLst/>
          </a:prstGeom>
          <a:noFill/>
          <a:ln/>
        </p:spPr>
        <p:txBody>
          <a:bodyPr wrap="square" lIns="0" tIns="0" rIns="0" bIns="0" rtlCol="0" anchor="t"/>
          <a:lstStyle/>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RELATIONAL </a:t>
            </a:r>
          </a:p>
          <a:p>
            <a:pPr marL="0" indent="0" algn="l">
              <a:lnSpc>
                <a:spcPts val="5200"/>
              </a:lnSpc>
              <a:buNone/>
            </a:pPr>
            <a:r>
              <a:rPr lang="en-US" sz="4150" b="1">
                <a:solidFill>
                  <a:srgbClr val="FFE14D"/>
                </a:solidFill>
                <a:latin typeface="Aharoni" panose="02010803020104030203" pitchFamily="2" charset="-79"/>
                <a:ea typeface="Comfortaa Bold" pitchFamily="34" charset="-122"/>
                <a:cs typeface="Aharoni" panose="02010803020104030203" pitchFamily="2" charset="-79"/>
              </a:rPr>
              <a:t>MODEL</a:t>
            </a:r>
            <a:endParaRPr lang="en-US" sz="4150">
              <a:latin typeface="Aharoni" panose="02010803020104030203" pitchFamily="2" charset="-79"/>
              <a:cs typeface="Aharoni" panose="02010803020104030203" pitchFamily="2" charset="-79"/>
            </a:endParaRPr>
          </a:p>
        </p:txBody>
      </p:sp>
      <p:sp>
        <p:nvSpPr>
          <p:cNvPr id="6" name="Rectangle 5">
            <a:extLst>
              <a:ext uri="{FF2B5EF4-FFF2-40B4-BE49-F238E27FC236}">
                <a16:creationId xmlns:a16="http://schemas.microsoft.com/office/drawing/2014/main" id="{9D5249D3-266E-FBC0-76D4-3BD45473A637}"/>
              </a:ext>
            </a:extLst>
          </p:cNvPr>
          <p:cNvSpPr/>
          <p:nvPr/>
        </p:nvSpPr>
        <p:spPr>
          <a:xfrm>
            <a:off x="5135525" y="2604976"/>
            <a:ext cx="3242931" cy="5316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76A84AB-F324-CDEB-4BE6-17657A243E77}"/>
              </a:ext>
            </a:extLst>
          </p:cNvPr>
          <p:cNvSpPr/>
          <p:nvPr/>
        </p:nvSpPr>
        <p:spPr>
          <a:xfrm>
            <a:off x="2693580" y="5156792"/>
            <a:ext cx="3409507" cy="5316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56877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1532</Words>
  <Application>Microsoft Office PowerPoint</Application>
  <PresentationFormat>Custom</PresentationFormat>
  <Paragraphs>192</Paragraphs>
  <Slides>26</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Comfortaa Bold</vt:lpstr>
      <vt:lpstr>Raleway Medium</vt:lpstr>
      <vt:lpstr>Arial</vt:lpstr>
      <vt:lpstr>Aharoni</vt:lpstr>
      <vt:lpstr>Consolas Medium</vt:lpstr>
      <vt:lpstr>Cascadia Mono ExtraLight</vt:lpstr>
      <vt:lpstr>Raleway</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Prachi Gehlot</cp:lastModifiedBy>
  <cp:revision>301</cp:revision>
  <dcterms:created xsi:type="dcterms:W3CDTF">2025-05-12T02:35:28Z</dcterms:created>
  <dcterms:modified xsi:type="dcterms:W3CDTF">2025-05-15T07:47:26Z</dcterms:modified>
</cp:coreProperties>
</file>